
<file path=[Content_Types].xml><?xml version="1.0" encoding="utf-8"?>
<Types xmlns="http://schemas.openxmlformats.org/package/2006/content-types">
  <Default ContentType="image/x-emf" Extension="emf"/>
  <Default ContentType="image/jpeg" Extension="jpeg"/>
  <Default ContentType="image/.jp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custom-properties+xml" PartName="/docProps/custom.xml"/>
  <Override ContentType="image/svg+xml" PartName="/ppt/media/image12.svg"/>
  <Override ContentType="image/svg+xml" PartName="/ppt/media/image20.svg"/>
  <Override ContentType="image/svg+xml" PartName="/ppt/media/image22.svg"/>
  <Override ContentType="image/svg+xml" PartName="/ppt/media/image24.svg"/>
  <Override ContentType="image/svg+xml" PartName="/ppt/media/image26.svg"/>
  <Override ContentType="image/svg+xml" PartName="/ppt/media/image28.svg"/>
  <Override ContentType="image/svg+xml" PartName="/ppt/media/image29.svg"/>
  <Override ContentType="image/svg+xml" PartName="/ppt/media/image31.svg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tags+xml" PartName="/ppt/tags/tag20.xml"/>
  <Override ContentType="application/vnd.openxmlformats-officedocument.presentationml.tags+xml" PartName="/ppt/tags/tag21.xml"/>
  <Override ContentType="application/vnd.openxmlformats-officedocument.presentationml.tags+xml" PartName="/ppt/tags/tag22.xml"/>
  <Override ContentType="application/vnd.openxmlformats-officedocument.presentationml.tags+xml" PartName="/ppt/tags/tag23.xml"/>
  <Override ContentType="application/vnd.openxmlformats-officedocument.presentationml.tags+xml" PartName="/ppt/tags/tag24.xml"/>
  <Override ContentType="application/vnd.openxmlformats-officedocument.presentationml.tags+xml" PartName="/ppt/tags/tag25.xml"/>
  <Override ContentType="application/vnd.openxmlformats-officedocument.presentationml.tags+xml" PartName="/ppt/tags/tag26.xml"/>
  <Override ContentType="application/vnd.openxmlformats-officedocument.presentationml.tags+xml" PartName="/ppt/tags/tag27.xml"/>
  <Override ContentType="application/vnd.openxmlformats-officedocument.presentationml.tags+xml" PartName="/ppt/tags/tag28.xml"/>
  <Override ContentType="application/vnd.openxmlformats-officedocument.presentationml.tags+xml" PartName="/ppt/tags/tag29.xml"/>
  <Override ContentType="application/vnd.openxmlformats-officedocument.presentationml.tags+xml" PartName="/ppt/tags/tag30.xml"/>
  <Override ContentType="application/vnd.openxmlformats-officedocument.presentationml.tags+xml" PartName="/ppt/tags/tag31.xml"/>
  <Override ContentType="application/vnd.openxmlformats-officedocument.presentationml.tags+xml" PartName="/ppt/tags/tag32.xml"/>
  <Override ContentType="application/vnd.openxmlformats-officedocument.presentationml.tags+xml" PartName="/ppt/tags/tag33.xml"/>
  <Override ContentType="application/vnd.openxmlformats-officedocument.presentationml.tags+xml" PartName="/ppt/tags/tag34.xml"/>
  <Override ContentType="application/vnd.openxmlformats-officedocument.presentationml.tags+xml" PartName="/ppt/tags/tag35.xml"/>
  <Override ContentType="application/vnd.openxmlformats-officedocument.presentationml.tags+xml" PartName="/ppt/tags/tag36.xml"/>
  <Override ContentType="application/vnd.openxmlformats-officedocument.presentationml.tags+xml" PartName="/ppt/tags/tag37.xml"/>
  <Override ContentType="application/vnd.openxmlformats-officedocument.presentationml.tags+xml" PartName="/ppt/tags/tag38.xml"/>
  <Override ContentType="application/vnd.openxmlformats-officedocument.presentationml.tags+xml" PartName="/ppt/tags/tag39.xml"/>
  <Override ContentType="application/vnd.openxmlformats-officedocument.presentationml.tags+xml" PartName="/ppt/tags/tag40.xml"/>
  <Override ContentType="application/vnd.openxmlformats-officedocument.presentationml.tags+xml" PartName="/ppt/tags/tag41.xml"/>
  <Override ContentType="application/vnd.openxmlformats-officedocument.presentationml.tags+xml" PartName="/ppt/tags/tag42.xml"/>
  <Override ContentType="application/vnd.openxmlformats-officedocument.presentationml.tags+xml" PartName="/ppt/tags/tag43.xml"/>
  <Override ContentType="application/vnd.openxmlformats-officedocument.presentationml.tags+xml" PartName="/ppt/tags/tag44.xml"/>
  <Override ContentType="application/vnd.openxmlformats-officedocument.presentationml.tags+xml" PartName="/ppt/tags/tag45.xml"/>
  <Override ContentType="application/vnd.openxmlformats-officedocument.presentationml.tags+xml" PartName="/ppt/tags/tag46.xml"/>
  <Override ContentType="application/vnd.openxmlformats-officedocument.presentationml.tags+xml" PartName="/ppt/tags/tag47.xml"/>
  <Override ContentType="application/vnd.openxmlformats-officedocument.presentationml.tags+xml" PartName="/ppt/tags/tag48.xml"/>
  <Override ContentType="application/vnd.openxmlformats-officedocument.presentationml.tags+xml" PartName="/ppt/tags/tag49.xml"/>
  <Override ContentType="application/vnd.openxmlformats-officedocument.presentationml.tags+xml" PartName="/ppt/tags/tag50.xml"/>
  <Override ContentType="application/vnd.openxmlformats-officedocument.presentationml.tags+xml" PartName="/ppt/tags/tag51.xml"/>
  <Override ContentType="application/vnd.openxmlformats-officedocument.presentationml.tags+xml" PartName="/ppt/tags/tag52.xml"/>
  <Override ContentType="application/vnd.openxmlformats-officedocument.presentationml.tags+xml" PartName="/ppt/tags/tag53.xml"/>
  <Override ContentType="application/vnd.openxmlformats-officedocument.presentationml.tags+xml" PartName="/ppt/tags/tag54.xml"/>
  <Override ContentType="application/vnd.openxmlformats-officedocument.presentationml.tags+xml" PartName="/ppt/tags/tag55.xml"/>
  <Override ContentType="application/vnd.openxmlformats-officedocument.presentationml.tags+xml" PartName="/ppt/tags/tag56.xml"/>
  <Override ContentType="application/vnd.openxmlformats-officedocument.presentationml.tags+xml" PartName="/ppt/tags/tag57.xml"/>
  <Override ContentType="application/vnd.openxmlformats-officedocument.presentationml.tags+xml" PartName="/ppt/tags/tag58.xml"/>
  <Override ContentType="application/vnd.openxmlformats-officedocument.presentationml.tags+xml" PartName="/ppt/tags/tag59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app.xml" Type="http://schemas.openxmlformats.org/officeDocument/2006/relationships/extended-properties"/><Relationship Id="rId3" Target="docProps/core.xml" Type="http://schemas.openxmlformats.org/package/2006/relationships/metadata/core-properties"/><Relationship Id="rId4" Target="docProps/thumbnail.jpeg" Type="http://schemas.openxmlformats.org/package/2006/relationships/metadata/thumbnail"/><Relationship Id="rId5" Target="docProps/custom.xml" Type="http://schemas.openxmlformats.org/officeDocument/2006/relationships/custom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57" r:id="rId4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9144000"/>
  <p:custDataLst>
    <p:tags r:id="rId2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 showGuides="1">
      <p:cViewPr>
        <p:scale>
          <a:sx n="73" d="100"/>
          <a:sy n="73" d="100"/>
        </p:scale>
        <p:origin x="0" y="0"/>
      </p:cViewPr>
      <p:guideLst>
        <p:guide orient="horz" pos="2163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slides/slide9.xml" Type="http://schemas.openxmlformats.org/officeDocument/2006/relationships/slide"/><Relationship Id="rId14" Target="slides/slide10.xml" Type="http://schemas.openxmlformats.org/officeDocument/2006/relationships/slide"/><Relationship Id="rId15" Target="slides/slide11.xml" Type="http://schemas.openxmlformats.org/officeDocument/2006/relationships/slide"/><Relationship Id="rId16" Target="slides/slide12.xml" Type="http://schemas.openxmlformats.org/officeDocument/2006/relationships/slide"/><Relationship Id="rId17" Target="slides/slide13.xml" Type="http://schemas.openxmlformats.org/officeDocument/2006/relationships/slide"/><Relationship Id="rId18" Target="presProps.xml" Type="http://schemas.openxmlformats.org/officeDocument/2006/relationships/presProps"/><Relationship Id="rId19" Target="viewProps.xml" Type="http://schemas.openxmlformats.org/officeDocument/2006/relationships/viewProps"/><Relationship Id="rId2" Target="theme/theme1.xml" Type="http://schemas.openxmlformats.org/officeDocument/2006/relationships/theme"/><Relationship Id="rId20" Target="tableStyles.xml" Type="http://schemas.openxmlformats.org/officeDocument/2006/relationships/tableStyles"/><Relationship Id="rId21" Target="tags/tag59.xml" Type="http://schemas.openxmlformats.org/officeDocument/2006/relationships/tags"/><Relationship Id="rId3" Target="slideMasters/slideMaster2.xml" Type="http://schemas.openxmlformats.org/officeDocument/2006/relationships/slideMaster"/><Relationship Id="rId4" Target="slides/slide1.xml" Type="http://schemas.openxmlformats.org/officeDocument/2006/relationships/slide"/><Relationship Id="rId5" Target="notesMasters/notesMaster1.xml" Type="http://schemas.openxmlformats.org/officeDocument/2006/relationships/notesMaster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slides/slide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0.xml.rels><?xml version="1.0" encoding="UTF-8" standalone="yes"?><Relationships xmlns="http://schemas.openxmlformats.org/package/2006/relationships"><Relationship Id="rId1" Target="../slides/slide10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1.xml.rels><?xml version="1.0" encoding="UTF-8" standalone="yes"?><Relationships xmlns="http://schemas.openxmlformats.org/package/2006/relationships"><Relationship Id="rId1" Target="../slides/slide11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2.xml.rels><?xml version="1.0" encoding="UTF-8" standalone="yes"?><Relationships xmlns="http://schemas.openxmlformats.org/package/2006/relationships"><Relationship Id="rId1" Target="../slides/slide1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13.xml.rels><?xml version="1.0" encoding="UTF-8" standalone="yes"?><Relationships xmlns="http://schemas.openxmlformats.org/package/2006/relationships"><Relationship Id="rId1" Target="../slides/slide1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2.xml.rels><?xml version="1.0" encoding="UTF-8" standalone="yes"?><Relationships xmlns="http://schemas.openxmlformats.org/package/2006/relationships"><Relationship Id="rId1" Target="../slides/slide2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3.xml.rels><?xml version="1.0" encoding="UTF-8" standalone="yes"?><Relationships xmlns="http://schemas.openxmlformats.org/package/2006/relationships"><Relationship Id="rId1" Target="../slides/slide3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4.xml.rels><?xml version="1.0" encoding="UTF-8" standalone="yes"?><Relationships xmlns="http://schemas.openxmlformats.org/package/2006/relationships"><Relationship Id="rId1" Target="../slides/slide4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5.xml.rels><?xml version="1.0" encoding="UTF-8" standalone="yes"?><Relationships xmlns="http://schemas.openxmlformats.org/package/2006/relationships"><Relationship Id="rId1" Target="../slides/slide5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6.xml.rels><?xml version="1.0" encoding="UTF-8" standalone="yes"?><Relationships xmlns="http://schemas.openxmlformats.org/package/2006/relationships"><Relationship Id="rId1" Target="../slides/slide6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7.xml.rels><?xml version="1.0" encoding="UTF-8" standalone="yes"?><Relationships xmlns="http://schemas.openxmlformats.org/package/2006/relationships"><Relationship Id="rId1" Target="../slides/slide7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8.xml.rels><?xml version="1.0" encoding="UTF-8" standalone="yes"?><Relationships xmlns="http://schemas.openxmlformats.org/package/2006/relationships"><Relationship Id="rId1" Target="../slides/slide8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_rels/notesSlide9.xml.rels><?xml version="1.0" encoding="UTF-8" standalone="yes"?><Relationships xmlns="http://schemas.openxmlformats.org/package/2006/relationships"><Relationship Id="rId1" Target="../slides/slide9.xml" Type="http://schemas.openxmlformats.org/officeDocument/2006/relationships/slide"/><Relationship Id="rId2" Target="../notesMasters/notesMaster1.xml" Type="http://schemas.openxmlformats.org/officeDocument/2006/relationships/notesMaster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.png" Type="http://schemas.openxmlformats.org/officeDocument/2006/relationships/image"/></Relationships>
</file>

<file path=ppt/slideLayouts/_rels/slideLayout13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2.png" Type="http://schemas.openxmlformats.org/officeDocument/2006/relationships/image"/></Relationships>
</file>

<file path=ppt/slideLayouts/_rels/slideLayout14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3.png" Type="http://schemas.openxmlformats.org/officeDocument/2006/relationships/image"/><Relationship Id="rId3" Target="../media/image4.png" Type="http://schemas.openxmlformats.org/officeDocument/2006/relationships/image"/></Relationships>
</file>

<file path=ppt/slideLayouts/_rels/slideLayout15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5.png" Type="http://schemas.openxmlformats.org/officeDocument/2006/relationships/image"/></Relationships>
</file>

<file path=ppt/slideLayouts/_rels/slideLayout16.xml.rels><?xml version="1.0" encoding="UTF-8" standalone="yes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6.png" Type="http://schemas.openxmlformats.org/officeDocument/2006/relationships/image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2023641-DAC4-4031-9DC6-614916D3B8BB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F5FED8A-5432-48FA-99A7-9B174F98EB6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099D3A0-2973-4230-95AF-DB8D5E5D6B3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F9420D-C33B-495F-9A1F-9B789DE032F0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DEA5BB2-4FD4-47CB-9A5F-B8C9A542592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002020AC-762A-42C5-9916-47EEEBAF6E3F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FC9AE2D0-393A-4823-94CF-9C3314E4CCC0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F9CA1FDE-888D-483D-9CB8-A82FC7B6C098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964B35A-B174-4229-AB54-7EEB0CC317F5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1BA202C2-2E67-48E4-BBAD-1A76C0D8D4E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7E36D0A-93C1-41EA-BE43-480B01B08A4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yes"?><Relationships xmlns="http://schemas.openxmlformats.org/package/2006/relationships"><Relationship Id="rId1" Target="../slideLayouts/slideLayout12.xml" Type="http://schemas.openxmlformats.org/officeDocument/2006/relationships/slideLayout"/><Relationship Id="rId2" Target="../slideLayouts/slideLayout13.xml" Type="http://schemas.openxmlformats.org/officeDocument/2006/relationships/slideLayout"/><Relationship Id="rId3" Target="../slideLayouts/slideLayout14.xml" Type="http://schemas.openxmlformats.org/officeDocument/2006/relationships/slideLayout"/><Relationship Id="rId4" Target="../slideLayouts/slideLayout15.xml" Type="http://schemas.openxmlformats.org/officeDocument/2006/relationships/slideLayout"/><Relationship Id="rId5" Target="../slideLayouts/slideLayout16.xml" Type="http://schemas.openxmlformats.org/officeDocument/2006/relationships/slideLayout"/><Relationship Id="rId6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media/image8.emf" Type="http://schemas.openxmlformats.org/officeDocument/2006/relationships/image"/><Relationship Id="rId3" Target="../slideLayouts/slideLayout15.xml" Type="http://schemas.openxmlformats.org/officeDocument/2006/relationships/slideLayout"/><Relationship Id="rId4" Target="../notesSlides/notesSlide1.xml" Type="http://schemas.openxmlformats.org/officeDocument/2006/relationships/notesSlide"/></Relationships>
</file>

<file path=ppt/slides/_rels/slide10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5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media/image19.png" Type="http://schemas.openxmlformats.org/officeDocument/2006/relationships/image"/><Relationship Id="rId3" Target="../media/image29.svg" Type="http://schemas.openxmlformats.org/officeDocument/2006/relationships/image"/><Relationship Id="rId4" Target="../tags/tag51.xml" Type="http://schemas.openxmlformats.org/officeDocument/2006/relationships/tags"/><Relationship Id="rId5" Target="../media/image30.jpeg" Type="http://schemas.openxmlformats.org/officeDocument/2006/relationships/image"/><Relationship Id="rId6" Target="../tags/tag52.xml" Type="http://schemas.openxmlformats.org/officeDocument/2006/relationships/tags"/><Relationship Id="rId7" Target="../slideLayouts/slideLayout13.xml" Type="http://schemas.openxmlformats.org/officeDocument/2006/relationships/slideLayout"/><Relationship Id="rId8" Target="../notesSlides/notesSlide11.xml" Type="http://schemas.openxmlformats.org/officeDocument/2006/relationships/notesSlide"/></Relationships>
</file>

<file path=ppt/slides/_rels/slide12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media/image19.png" Type="http://schemas.openxmlformats.org/officeDocument/2006/relationships/image"/><Relationship Id="rId3" Target="../media/image31.svg" Type="http://schemas.openxmlformats.org/officeDocument/2006/relationships/image"/><Relationship Id="rId4" Target="../tags/tag53.xml" Type="http://schemas.openxmlformats.org/officeDocument/2006/relationships/tags"/><Relationship Id="rId5" Target="../media/image32.jpeg" Type="http://schemas.openxmlformats.org/officeDocument/2006/relationships/image"/><Relationship Id="rId6" Target="../tags/tag54.xml" Type="http://schemas.openxmlformats.org/officeDocument/2006/relationships/tags"/><Relationship Id="rId7" Target="../tags/tag55.xml" Type="http://schemas.openxmlformats.org/officeDocument/2006/relationships/tags"/><Relationship Id="rId8" Target="../slideLayouts/slideLayout13.xml" Type="http://schemas.openxmlformats.org/officeDocument/2006/relationships/slideLayout"/><Relationship Id="rId9" Target="../notesSlides/notesSlide12.xml" Type="http://schemas.openxmlformats.org/officeDocument/2006/relationships/notesSlide"/></Relationships>
</file>

<file path=ppt/slides/_rels/slide13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media/image19.png" Type="http://schemas.openxmlformats.org/officeDocument/2006/relationships/image"/><Relationship Id="rId3" Target="../media/image31.svg" Type="http://schemas.openxmlformats.org/officeDocument/2006/relationships/image"/><Relationship Id="rId4" Target="../tags/tag56.xml" Type="http://schemas.openxmlformats.org/officeDocument/2006/relationships/tags"/><Relationship Id="rId5" Target="../media/image33.jpeg" Type="http://schemas.openxmlformats.org/officeDocument/2006/relationships/image"/><Relationship Id="rId6" Target="../tags/tag57.xml" Type="http://schemas.openxmlformats.org/officeDocument/2006/relationships/tags"/><Relationship Id="rId7" Target="../tags/tag58.xml" Type="http://schemas.openxmlformats.org/officeDocument/2006/relationships/tags"/><Relationship Id="rId8" Target="../slideLayouts/slideLayout13.xml" Type="http://schemas.openxmlformats.org/officeDocument/2006/relationships/slideLayout"/><Relationship Id="rId9" Target="../notesSlides/notesSlide13.xml" Type="http://schemas.openxmlformats.org/officeDocument/2006/relationships/notesSlide"/></Relationships>
</file>

<file path=ppt/slides/_rels/slide2.xml.rels><?xml version="1.0" encoding="UTF-8" standalone="yes"?><Relationships xmlns="http://schemas.openxmlformats.org/package/2006/relationships"><Relationship Id="rId1" Target="../tags/tag1.xml" Type="http://schemas.openxmlformats.org/officeDocument/2006/relationships/tags"/><Relationship Id="rId10" Target="../tags/tag7.xml" Type="http://schemas.openxmlformats.org/officeDocument/2006/relationships/tags"/><Relationship Id="rId11" Target="../tags/tag8.xml" Type="http://schemas.openxmlformats.org/officeDocument/2006/relationships/tags"/><Relationship Id="rId12" Target="../tags/tag9.xml" Type="http://schemas.openxmlformats.org/officeDocument/2006/relationships/tags"/><Relationship Id="rId13" Target="../tags/tag10.xml" Type="http://schemas.openxmlformats.org/officeDocument/2006/relationships/tags"/><Relationship Id="rId14" Target="../tags/tag11.xml" Type="http://schemas.openxmlformats.org/officeDocument/2006/relationships/tags"/><Relationship Id="rId15" Target="../tags/tag12.xml" Type="http://schemas.openxmlformats.org/officeDocument/2006/relationships/tags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18" Target="../slideLayouts/slideLayout13.xml" Type="http://schemas.openxmlformats.org/officeDocument/2006/relationships/slideLayout"/><Relationship Id="rId19" Target="../notesSlides/notesSlide2.xml" Type="http://schemas.openxmlformats.org/officeDocument/2006/relationships/notesSlide"/><Relationship Id="rId2" Target="../media/image9.jpeg" Type="http://schemas.openxmlformats.org/officeDocument/2006/relationships/image"/><Relationship Id="rId3" Target="../tags/tag2.xml" Type="http://schemas.openxmlformats.org/officeDocument/2006/relationships/tags"/><Relationship Id="rId4" Target="../tags/tag3.xml" Type="http://schemas.openxmlformats.org/officeDocument/2006/relationships/tags"/><Relationship Id="rId5" Target="../tags/tag4.xml" Type="http://schemas.openxmlformats.org/officeDocument/2006/relationships/tags"/><Relationship Id="rId6" Target="../media/image10.jpeg" Type="http://schemas.openxmlformats.org/officeDocument/2006/relationships/image"/><Relationship Id="rId7" Target="../tags/tag5.xml" Type="http://schemas.openxmlformats.org/officeDocument/2006/relationships/tags"/><Relationship Id="rId8" Target="../tags/tag6.xml" Type="http://schemas.openxmlformats.org/officeDocument/2006/relationships/tags"/><Relationship Id="rId9" Target="../media/image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slideLayouts/slideLayout13.xml" Type="http://schemas.openxmlformats.org/officeDocument/2006/relationships/slideLayout"/><Relationship Id="rId11" Target="../notesSlides/notesSlide3.xml" Type="http://schemas.openxmlformats.org/officeDocument/2006/relationships/notesSlide"/><Relationship Id="rId2" Target="../tags/tag13.xml" Type="http://schemas.openxmlformats.org/officeDocument/2006/relationships/tags"/><Relationship Id="rId3" Target="../media/image13.jpeg" Type="http://schemas.openxmlformats.org/officeDocument/2006/relationships/image"/><Relationship Id="rId4" Target="../tags/tag14.xml" Type="http://schemas.openxmlformats.org/officeDocument/2006/relationships/tags"/><Relationship Id="rId5" Target="../tags/tag15.xml" Type="http://schemas.openxmlformats.org/officeDocument/2006/relationships/tags"/><Relationship Id="rId6" Target="../tags/tag16.xml" Type="http://schemas.openxmlformats.org/officeDocument/2006/relationships/tags"/><Relationship Id="rId7" Target="../tags/tag17.xml" Type="http://schemas.openxmlformats.org/officeDocument/2006/relationships/tags"/><Relationship Id="rId8" Target="../media/image14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tags/tag22.xml" Type="http://schemas.openxmlformats.org/officeDocument/2006/relationships/tags"/><Relationship Id="rId11" Target="../tags/tag23.xml" Type="http://schemas.openxmlformats.org/officeDocument/2006/relationships/tags"/><Relationship Id="rId12" Target="../slideLayouts/slideLayout13.xml" Type="http://schemas.openxmlformats.org/officeDocument/2006/relationships/slideLayout"/><Relationship Id="rId13" Target="../notesSlides/notesSlide4.xml" Type="http://schemas.openxmlformats.org/officeDocument/2006/relationships/notesSlide"/><Relationship Id="rId2" Target="../media/image14.png" Type="http://schemas.openxmlformats.org/officeDocument/2006/relationships/image"/><Relationship Id="rId3" Target="../media/image12.svg" Type="http://schemas.openxmlformats.org/officeDocument/2006/relationships/image"/><Relationship Id="rId4" Target="../tags/tag18.xml" Type="http://schemas.openxmlformats.org/officeDocument/2006/relationships/tags"/><Relationship Id="rId5" Target="../media/image15.jpeg" Type="http://schemas.openxmlformats.org/officeDocument/2006/relationships/image"/><Relationship Id="rId6" Target="../tags/tag19.xml" Type="http://schemas.openxmlformats.org/officeDocument/2006/relationships/tags"/><Relationship Id="rId7" Target="../tags/tag20.xml" Type="http://schemas.openxmlformats.org/officeDocument/2006/relationships/tags"/><Relationship Id="rId8" Target="../tags/tag21.xml" Type="http://schemas.openxmlformats.org/officeDocument/2006/relationships/tags"/><Relationship Id="rId9" Target="../media/image16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tags/tag28.xml" Type="http://schemas.openxmlformats.org/officeDocument/2006/relationships/tags"/><Relationship Id="rId11" Target="../tags/tag29.xml" Type="http://schemas.openxmlformats.org/officeDocument/2006/relationships/tags"/><Relationship Id="rId12" Target="../slideLayouts/slideLayout14.xml" Type="http://schemas.openxmlformats.org/officeDocument/2006/relationships/slideLayout"/><Relationship Id="rId13" Target="../notesSlides/notesSlide5.xml" Type="http://schemas.openxmlformats.org/officeDocument/2006/relationships/notesSlide"/><Relationship Id="rId2" Target="../media/image14.png" Type="http://schemas.openxmlformats.org/officeDocument/2006/relationships/image"/><Relationship Id="rId3" Target="../media/image12.svg" Type="http://schemas.openxmlformats.org/officeDocument/2006/relationships/image"/><Relationship Id="rId4" Target="../tags/tag24.xml" Type="http://schemas.openxmlformats.org/officeDocument/2006/relationships/tags"/><Relationship Id="rId5" Target="../media/image17.jpeg" Type="http://schemas.openxmlformats.org/officeDocument/2006/relationships/image"/><Relationship Id="rId6" Target="../tags/tag25.xml" Type="http://schemas.openxmlformats.org/officeDocument/2006/relationships/tags"/><Relationship Id="rId7" Target="../tags/tag26.xml" Type="http://schemas.openxmlformats.org/officeDocument/2006/relationships/tags"/><Relationship Id="rId8" Target="../tags/tag27.xml" Type="http://schemas.openxmlformats.org/officeDocument/2006/relationships/tags"/><Relationship Id="rId9" Target="../media/image18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5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<Relationships xmlns="http://schemas.openxmlformats.org/package/2006/relationships"><Relationship Id="rId1" Target="../tags/tag30.xml" Type="http://schemas.openxmlformats.org/officeDocument/2006/relationships/tags"/><Relationship Id="rId10" Target="../tags/tag35.xml" Type="http://schemas.openxmlformats.org/officeDocument/2006/relationships/tags"/><Relationship Id="rId11" Target="../tags/tag36.xml" Type="http://schemas.openxmlformats.org/officeDocument/2006/relationships/tags"/><Relationship Id="rId12" Target="../tags/tag37.xml" Type="http://schemas.openxmlformats.org/officeDocument/2006/relationships/tags"/><Relationship Id="rId13" Target="../media/image21.png" Type="http://schemas.openxmlformats.org/officeDocument/2006/relationships/image"/><Relationship Id="rId14" Target="../slideLayouts/slideLayout13.xml" Type="http://schemas.openxmlformats.org/officeDocument/2006/relationships/slideLayout"/><Relationship Id="rId15" Target="../notesSlides/notesSlide7.xml" Type="http://schemas.openxmlformats.org/officeDocument/2006/relationships/notesSlide"/><Relationship Id="rId2" Target="../media/image10.jpeg" Type="http://schemas.openxmlformats.org/officeDocument/2006/relationships/image"/><Relationship Id="rId3" Target="../tags/tag31.xml" Type="http://schemas.openxmlformats.org/officeDocument/2006/relationships/tags"/><Relationship Id="rId4" Target="../media/image7.jpe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tags/tag32.xml" Type="http://schemas.openxmlformats.org/officeDocument/2006/relationships/tags"/><Relationship Id="rId8" Target="../tags/tag33.xml" Type="http://schemas.openxmlformats.org/officeDocument/2006/relationships/tags"/><Relationship Id="rId9" Target="../tags/tag34.xml" Type="http://schemas.openxmlformats.org/officeDocument/2006/relationships/tags"/></Relationships>
</file>

<file path=ppt/slides/_rels/slide8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tags/tag44.xml" Type="http://schemas.openxmlformats.org/officeDocument/2006/relationships/tags"/><Relationship Id="rId11" Target="../media/image23.jpeg" Type="http://schemas.openxmlformats.org/officeDocument/2006/relationships/image"/><Relationship Id="rId12" Target="../slideLayouts/slideLayout13.xml" Type="http://schemas.openxmlformats.org/officeDocument/2006/relationships/slideLayout"/><Relationship Id="rId13" Target="../notesSlides/notesSlide8.xml" Type="http://schemas.openxmlformats.org/officeDocument/2006/relationships/notesSlide"/><Relationship Id="rId2" Target="../media/image19.png" Type="http://schemas.openxmlformats.org/officeDocument/2006/relationships/image"/><Relationship Id="rId3" Target="../media/image22.svg" Type="http://schemas.openxmlformats.org/officeDocument/2006/relationships/image"/><Relationship Id="rId4" Target="../tags/tag38.xml" Type="http://schemas.openxmlformats.org/officeDocument/2006/relationships/tags"/><Relationship Id="rId5" Target="../tags/tag39.xml" Type="http://schemas.openxmlformats.org/officeDocument/2006/relationships/tags"/><Relationship Id="rId6" Target="../tags/tag40.xml" Type="http://schemas.openxmlformats.org/officeDocument/2006/relationships/tags"/><Relationship Id="rId7" Target="../tags/tag41.xml" Type="http://schemas.openxmlformats.org/officeDocument/2006/relationships/tags"/><Relationship Id="rId8" Target="../tags/tag42.xml" Type="http://schemas.openxmlformats.org/officeDocument/2006/relationships/tags"/><Relationship Id="rId9" Target="../tags/tag43.xml" Type="http://schemas.openxmlformats.org/officeDocument/2006/relationships/tags"/></Relationships>
</file>

<file path=ppt/slides/_rels/slide9.xml.rels><?xml version="1.0" encoding="UTF-8" standalone="yes"?><Relationships xmlns="http://schemas.openxmlformats.org/package/2006/relationships"><Relationship Id="rId1" Target="../media/image7.jpeg" Type="http://schemas.openxmlformats.org/officeDocument/2006/relationships/image"/><Relationship Id="rId10" Target="../tags/tag49.xml" Type="http://schemas.openxmlformats.org/officeDocument/2006/relationships/tags"/><Relationship Id="rId11" Target="../media/image27.png" Type="http://schemas.openxmlformats.org/officeDocument/2006/relationships/image"/><Relationship Id="rId12" Target="../media/image28.svg" Type="http://schemas.openxmlformats.org/officeDocument/2006/relationships/image"/><Relationship Id="rId13" Target="../tags/tag50.xml" Type="http://schemas.openxmlformats.org/officeDocument/2006/relationships/tags"/><Relationship Id="rId14" Target="../slideLayouts/slideLayout13.xml" Type="http://schemas.openxmlformats.org/officeDocument/2006/relationships/slideLayout"/><Relationship Id="rId15" Target="../notesSlides/notesSlide9.xml" Type="http://schemas.openxmlformats.org/officeDocument/2006/relationships/notesSlide"/><Relationship Id="rId2" Target="../media/image19.png" Type="http://schemas.openxmlformats.org/officeDocument/2006/relationships/image"/><Relationship Id="rId3" Target="../media/image24.svg" Type="http://schemas.openxmlformats.org/officeDocument/2006/relationships/image"/><Relationship Id="rId4" Target="../tags/tag45.xml" Type="http://schemas.openxmlformats.org/officeDocument/2006/relationships/tags"/><Relationship Id="rId5" Target="../tags/tag46.xml" Type="http://schemas.openxmlformats.org/officeDocument/2006/relationships/tags"/><Relationship Id="rId6" Target="../media/image25.png" Type="http://schemas.openxmlformats.org/officeDocument/2006/relationships/image"/><Relationship Id="rId7" Target="../media/image26.svg" Type="http://schemas.openxmlformats.org/officeDocument/2006/relationships/image"/><Relationship Id="rId8" Target="../tags/tag47.xml" Type="http://schemas.openxmlformats.org/officeDocument/2006/relationships/tags"/><Relationship Id="rId9" Target="../tags/tag48.xml" Type="http://schemas.openxmlformats.org/officeDocument/2006/relationships/tags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768203"/>
            <a:ext cx="1211023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7" name="文本框 89"/>
          <p:cNvSpPr txBox="1">
            <a:spLocks noChangeArrowheads="1"/>
          </p:cNvSpPr>
          <p:nvPr/>
        </p:nvSpPr>
        <p:spPr bwMode="auto">
          <a:xfrm>
            <a:off x="134849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496" y="3239074"/>
            <a:ext cx="2085301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14" t="23853"/>
          <a:stretch>
            <a:fillRect/>
          </a:stretch>
        </p:blipFill>
        <p:spPr>
          <a:xfrm>
            <a:off x="4634892" y="3239074"/>
            <a:ext cx="2468223" cy="1810042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056" y="3239074"/>
            <a:ext cx="2239226" cy="1810041"/>
          </a:xfrm>
          <a:prstGeom prst="roundRect">
            <a:avLst>
              <a:gd fmla="val 8594" name="adj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algn="bl" blurRad="12700" dir="5400000" dist="5000" endPos="28000" rotWithShape="0" stA="38000" sy="-100000"/>
          </a:effectLst>
        </p:spPr>
      </p:pic>
      <p:sp>
        <p:nvSpPr>
          <p:cNvPr id="11" name="文本框 89"/>
          <p:cNvSpPr txBox="1">
            <a:spLocks noChangeArrowheads="1"/>
          </p:cNvSpPr>
          <p:nvPr/>
        </p:nvSpPr>
        <p:spPr bwMode="auto">
          <a:xfrm>
            <a:off x="4989904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预防为主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2" name="文本框 89"/>
          <p:cNvSpPr txBox="1">
            <a:spLocks noChangeArrowheads="1"/>
          </p:cNvSpPr>
          <p:nvPr/>
        </p:nvSpPr>
        <p:spPr bwMode="auto">
          <a:xfrm>
            <a:off x="8322756" y="5647881"/>
            <a:ext cx="2130425" cy="441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综合治理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2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3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4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5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id="4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9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1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  <p:bldP grpId="0" spid="7"/>
      <p:bldP grpId="0" spid="11"/>
      <p:bldP grpId="0" spid="12"/>
    </p:bld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11137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879578"/>
            <a:ext cx="1211023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日常操作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对标法规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9" name="组合 48"/>
          <p:cNvGrpSpPr/>
          <p:nvPr/>
        </p:nvGrpSpPr>
        <p:grpSpPr>
          <a:xfrm>
            <a:off x="609600" y="1409065"/>
            <a:ext cx="10972800" cy="3279140"/>
            <a:chOff x="960" y="2219"/>
            <a:chExt cx="17280" cy="5164"/>
          </a:xfrm>
        </p:grpSpPr>
        <p:pic>
          <p:nvPicPr>
            <p:cNvPr descr="c48140ae-2f08-491b-b807-29a534683792" id="11" name="内容占位符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l="77" r="77"/>
            <a:stretch>
              <a:fillRect/>
            </a:stretch>
          </p:blipFill>
          <p:spPr>
            <a:xfrm>
              <a:off x="960" y="2983"/>
              <a:ext cx="17280" cy="4400"/>
            </a:xfrm>
            <a:custGeom>
              <a:avLst>
                <a:gd fmla="val 0" name="connisteX0"/>
                <a:gd fmla="val 7272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7272" name="connsiteY3"/>
                <a:gd fmla="val 100000" name="connisteX4"/>
                <a:gd fmla="val 92727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2727" name="connsiteY7"/>
                <a:gd fmla="val 0" name="connisteX8"/>
                <a:gd fmla="val 7272" name="connsiteY8"/>
              </a:avLst>
              <a:gdLst>
                <a:gd fmla="*/ 0 w 10972800" name="connisteX0-1"/>
                <a:gd fmla="*/ 203200 h 2794000" name="connsiteY0-2"/>
                <a:gd fmla="*/ 203200 w 10972800" name="connisteX1-3"/>
                <a:gd fmla="*/ 0 h 2794000" name="connsiteY1-4"/>
                <a:gd fmla="*/ 10769600 w 10972800" name="connisteX2-5"/>
                <a:gd fmla="*/ 0 h 2794000" name="connsiteY2-6"/>
                <a:gd fmla="*/ 10972800 w 10972800" name="connisteX3-7"/>
                <a:gd fmla="*/ 203200 h 2794000" name="connsiteY3-8"/>
                <a:gd fmla="*/ 10972800 w 10972800" name="connisteX4-9"/>
                <a:gd fmla="*/ 2590800 h 2794000" name="connsiteY4-10"/>
                <a:gd fmla="*/ 10769600 w 10972800" name="connisteX5-11"/>
                <a:gd fmla="*/ 2794000 h 2794000" name="connsiteY5-12"/>
                <a:gd fmla="*/ 203200 w 10972800" name="connisteX6-13"/>
                <a:gd fmla="*/ 2794000 h 2794000" name="connsiteY6-14"/>
                <a:gd fmla="*/ 0 w 10972800" name="connisteX7-15"/>
                <a:gd fmla="*/ 2590800 h 2794000" name="connsiteY7-16"/>
                <a:gd fmla="*/ 0 w 10972800" name="connisteX8-17"/>
                <a:gd fmla="*/ 203200 h 2794000" name="connsiteY8-1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  <a:path h="2794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590800"/>
                  </a:lnTo>
                  <a:cubicBezTo>
                    <a:pt x="10972800" y="2703024"/>
                    <a:pt x="10881824" y="2794000"/>
                    <a:pt x="10769600" y="2794000"/>
                  </a:cubicBezTo>
                  <a:lnTo>
                    <a:pt x="203200" y="2794000"/>
                  </a:lnTo>
                  <a:cubicBezTo>
                    <a:pt x="90976" y="2794000"/>
                    <a:pt x="0" y="2703024"/>
                    <a:pt x="0" y="2590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5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165" y="2219"/>
              <a:ext cx="163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每次开机前、作业中、停机后，对照《煤矿安全规程》等条款自查操作行为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42" name="组合 41"/>
          <p:cNvGrpSpPr/>
          <p:nvPr/>
        </p:nvGrpSpPr>
        <p:grpSpPr>
          <a:xfrm>
            <a:off x="1003935" y="4238625"/>
            <a:ext cx="2571750" cy="2128520"/>
            <a:chOff x="1581" y="6675"/>
            <a:chExt cx="4050" cy="3352"/>
          </a:xfrm>
        </p:grpSpPr>
        <p:sp>
          <p:nvSpPr>
            <p:cNvPr id="35" name="矩形 34"/>
            <p:cNvSpPr/>
            <p:nvPr/>
          </p:nvSpPr>
          <p:spPr>
            <a:xfrm>
              <a:off x="158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18" y="6977"/>
              <a:ext cx="3675" cy="3050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每次开机前，需严格对照《煤矿安全规程》等条款，检查周围是否无人员、瓦斯浓度是否正常等；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635500" y="4238625"/>
            <a:ext cx="2571750" cy="2127250"/>
            <a:chOff x="7300" y="6675"/>
            <a:chExt cx="4050" cy="3350"/>
          </a:xfrm>
        </p:grpSpPr>
        <p:sp>
          <p:nvSpPr>
            <p:cNvPr id="36" name="矩形 35"/>
            <p:cNvSpPr/>
            <p:nvPr/>
          </p:nvSpPr>
          <p:spPr>
            <a:xfrm>
              <a:off x="7300" y="6675"/>
              <a:ext cx="4050" cy="3350"/>
            </a:xfrm>
            <a:prstGeom prst="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681" y="7750"/>
              <a:ext cx="3426" cy="1307"/>
            </a:xfrm>
            <a:prstGeom prst="rect">
              <a:avLst/>
            </a:prstGeom>
            <a:noFill/>
          </p:spPr>
          <p:txBody>
            <a:bodyPr anchor="t" rtlCol="0" wrap="square">
              <a:sp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作业中，确认喷雾正常、设备运行无异常；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084185" y="4238625"/>
            <a:ext cx="2571750" cy="2127250"/>
            <a:chOff x="12731" y="6675"/>
            <a:chExt cx="4050" cy="3350"/>
          </a:xfrm>
        </p:grpSpPr>
        <p:sp>
          <p:nvSpPr>
            <p:cNvPr id="37" name="矩形 36"/>
            <p:cNvSpPr/>
            <p:nvPr/>
          </p:nvSpPr>
          <p:spPr>
            <a:xfrm>
              <a:off x="12731" y="6675"/>
              <a:ext cx="4050" cy="3350"/>
            </a:xfrm>
            <a:prstGeom prst="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3182" y="7589"/>
              <a:ext cx="3250" cy="921"/>
            </a:xfrm>
            <a:prstGeom prst="rect">
              <a:avLst/>
            </a:prstGeom>
            <a:noFill/>
          </p:spPr>
          <p:txBody>
            <a:bodyPr anchor="t" rtlCol="0" wrap="square">
              <a:noAutofit/>
            </a:bodyPr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altLang="en-US" lang="zh-CN" noProof="0" sz="160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sym typeface="+mn-ea"/>
                </a:rPr>
                <a:t>停机后，切断电源闭锁，避免 “习惯性违规”。</a:t>
              </a:r>
              <a:endParaRPr altLang="en-US" lang="zh-CN" noProof="0" sz="160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sym typeface="+mn-ea"/>
              </a:endParaRPr>
            </a:p>
          </p:txBody>
        </p:sp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0">
                      <p:stCondLst>
                        <p:cond delay="indefinite"/>
                      </p:stCondLst>
                      <p:childTnLst>
                        <p:par>
                          <p:cTn fill="hold" id="41">
                            <p:stCondLst>
                              <p:cond delay="0"/>
                            </p:stCondLst>
                            <p:childTnLst>
                              <p:par>
                                <p:cTn fill="hold" id="42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44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45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id="48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5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51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</p:bld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隐患处置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依规报告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发现超出自身处理能力的隐患，需立即停机并按流程上报跟班队长或分管领导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当发现如瓦斯持续超限、设备重大故障等超出自身处理能力的隐患时，采煤机司机必须立即停机，然后严格按照流程上报跟班队长或分管领导，严禁 “隐瞒隐患”“自行冒险处置”。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86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三、法律法规的岗位落实要求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l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 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责任认知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 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知法懂责</a:t>
            </a: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”</a:t>
            </a: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zh-CN" b="0" baseline="0" cap="none" i="0" kern="1200" kumimoji="0" lang="en-US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  <p:grpSp>
        <p:nvGrpSpPr>
          <p:cNvPr id="17" name="组合 16"/>
          <p:cNvGrpSpPr/>
          <p:nvPr/>
        </p:nvGrpSpPr>
        <p:grpSpPr>
          <a:xfrm>
            <a:off x="466725" y="1724660"/>
            <a:ext cx="10972800" cy="4544060"/>
            <a:chOff x="735" y="2716"/>
            <a:chExt cx="17280" cy="7156"/>
          </a:xfrm>
        </p:grpSpPr>
        <p:pic>
          <p:nvPicPr>
            <p:cNvPr descr="d5ed7eff-5638-408f-8b6e-404d6dfac85d" id="7" name="内容占位符 9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b="1839" t="1839"/>
            <a:stretch>
              <a:fillRect/>
            </a:stretch>
          </p:blipFill>
          <p:spPr>
            <a:xfrm>
              <a:off x="735" y="4272"/>
              <a:ext cx="17280" cy="5600"/>
            </a:xfrm>
            <a:custGeom>
              <a:avLst>
                <a:gd fmla="val 0" name="connisteX0"/>
                <a:gd fmla="val 5714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5714" name="connsiteY3"/>
                <a:gd fmla="val 100000" name="connisteX4"/>
                <a:gd fmla="val 94285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4285" name="connsiteY7"/>
                <a:gd fmla="val 0" name="connisteX8"/>
                <a:gd fmla="val 5714" name="connsiteY8"/>
              </a:avLst>
              <a:gdLst>
                <a:gd fmla="*/ 0 w 10972800" name="connisteX0-1"/>
                <a:gd fmla="*/ 203200 h 3556000" name="connsiteY0-2"/>
                <a:gd fmla="*/ 203200 w 10972800" name="connisteX1-3"/>
                <a:gd fmla="*/ 0 h 3556000" name="connsiteY1-4"/>
                <a:gd fmla="*/ 10769600 w 10972800" name="connisteX2-5"/>
                <a:gd fmla="*/ 0 h 3556000" name="connsiteY2-6"/>
                <a:gd fmla="*/ 10972800 w 10972800" name="connisteX3-7"/>
                <a:gd fmla="*/ 203200 h 3556000" name="connsiteY3-8"/>
                <a:gd fmla="*/ 10972800 w 10972800" name="connisteX4-9"/>
                <a:gd fmla="*/ 3352800 h 3556000" name="connsiteY4-10"/>
                <a:gd fmla="*/ 10769600 w 10972800" name="connisteX5-11"/>
                <a:gd fmla="*/ 3556000 h 3556000" name="connsiteY5-12"/>
                <a:gd fmla="*/ 203200 w 10972800" name="connisteX6-13"/>
                <a:gd fmla="*/ 3556000 h 3556000" name="connsiteY6-14"/>
                <a:gd fmla="*/ 0 w 10972800" name="connisteX7-15"/>
                <a:gd fmla="*/ 3352800 h 3556000" name="connsiteY7-16"/>
                <a:gd fmla="*/ 0 w 10972800" name="connisteX8-17"/>
                <a:gd fmla="*/ 203200 h 3556000" name="connsiteY8-1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  <a:path h="35560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3352800"/>
                  </a:lnTo>
                  <a:cubicBezTo>
                    <a:pt x="10972800" y="3465024"/>
                    <a:pt x="10881824" y="3556000"/>
                    <a:pt x="10769600" y="3556000"/>
                  </a:cubicBezTo>
                  <a:lnTo>
                    <a:pt x="203200" y="3556000"/>
                  </a:lnTo>
                  <a:cubicBezTo>
                    <a:pt x="90976" y="3556000"/>
                    <a:pt x="0" y="3465024"/>
                    <a:pt x="0" y="33528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3"/>
            <p:cNvSpPr>
              <a:spLocks noGrp="1"/>
            </p:cNvSpPr>
            <p:nvPr>
              <p:custDataLst>
                <p:tags r:id="rId6"/>
              </p:custDataLst>
            </p:nvPr>
          </p:nvSpPr>
          <p:spPr>
            <a:xfrm>
              <a:off x="735" y="2716"/>
              <a:ext cx="109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明确违规操作的法律后果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4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4277995" y="1508760"/>
            <a:ext cx="7161530" cy="914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ClrTx/>
              <a:buSzTx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采煤机司机要清楚若因无证上岗、违反规程导致事故，需承担相应责任，如行政处分、经济处罚，情节严重者还会被追究法律责任，从而树立 “违法必担责” 的敬畏意识。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4097" name="组合 4096"/>
          <p:cNvGrpSpPr/>
          <p:nvPr/>
        </p:nvGrpSpPr>
        <p:grpSpPr>
          <a:xfrm>
            <a:off x="4505325" y="5384800"/>
            <a:ext cx="6934200" cy="1473200"/>
            <a:chOff x="7320" y="7520"/>
            <a:chExt cx="10920" cy="232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55370" y="1905000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3" name="图片占位符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4" name="文本占位符 3"/>
            <p:cNvSpPr txBox="1"/>
            <p:nvPr>
              <p:custDataLst>
                <p:tags r:id="rId3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核心内涵：在煤矿生产全流程中，必须将人员安全置于产量、效率之上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55370" y="40468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7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安全第一”：优先保障生命安全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928150" y="1845463"/>
            <a:ext cx="9881919" cy="1588856"/>
            <a:chOff x="1055370" y="1905000"/>
            <a:chExt cx="9881919" cy="1588856"/>
          </a:xfrm>
        </p:grpSpPr>
        <p:pic>
          <p:nvPicPr>
            <p:cNvPr descr="630dfe8e-9d16-4851-96fb-a4aaccd24bd2" id="17" name="图片占位符 15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21590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18" name="文本占位符 3"/>
            <p:cNvSpPr txBox="1"/>
            <p:nvPr>
              <p:custDataLst>
                <p:tags r:id="rId11"/>
              </p:custDataLst>
            </p:nvPr>
          </p:nvSpPr>
          <p:spPr>
            <a:xfrm>
              <a:off x="2473418" y="1905000"/>
              <a:ext cx="8463871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anose="020B0604020202090204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在煤矿生产全流程中，必须将人员安全置于产量、效率之上</a:t>
              </a:r>
              <a:endParaRPr altLang="zh-CN" b="1" baseline="0" cap="none" i="0" kern="1200" kumimoji="0" lang="en-US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19" name="文本占位符 4"/>
          <p:cNvSpPr txBox="1"/>
          <p:nvPr>
            <p:custDataLst>
              <p:tags r:id="rId12"/>
            </p:custDataLst>
          </p:nvPr>
        </p:nvSpPr>
        <p:spPr>
          <a:xfrm>
            <a:off x="2346198" y="2222517"/>
            <a:ext cx="8463871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在煤矿生产的整个过程里，人员安全的重要性要远超产量和效率。对采煤机司机而言，当操作中发现顶底板冒顶预兆、瓦斯超限等安全隐患时，需立即停机处理，严禁“冒险作业”“带病开机”。</a:t>
            </a:r>
            <a:endParaRPr altLang="zh-CN" b="0" baseline="0" cap="none" i="0" kern="1200" kumimoji="0" lang="en-US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28150" y="3987301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21" name="图片占位符 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22" name="文本占位符 6"/>
            <p:cNvSpPr txBox="1"/>
            <p:nvPr>
              <p:custDataLst>
                <p:tags r:id="rId14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 defTabSz="914400" eaLnBrk="1" fontAlgn="auto" hangingPunct="1" indent="0" latinLnBrk="0" lvl="0" marL="0" marR="0" rtl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ClrTx/>
                <a:buSzTx/>
                <a:buFont charset="0" panose="020B0604020202090204" pitchFamily="34" typeface="Arial"/>
                <a:buNone/>
                <a:defRPr/>
              </a:pPr>
              <a:r>
                <a:rPr altLang="en-US" b="1" baseline="0" cap="none" i="0" kern="1200" kumimoji="0" lang="zh-CN" noProof="0" normalizeH="0" spc="0" strike="noStrike" sz="2000" u="none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charset="-122" panose="020B0503020204020204" pitchFamily="34" typeface="微软雅黑"/>
                  <a:ea charset="-122" panose="020B0503020204020204" pitchFamily="34" typeface="微软雅黑"/>
                  <a:cs typeface="+mn-cs"/>
                </a:rPr>
                <a:t>对应岗位操作中的“紧急停机情形”</a:t>
              </a:r>
              <a:endParaRPr altLang="zh-CN" b="1" baseline="0" cap="none" i="0" kern="1200" kumimoji="0" lang="en-US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endParaRPr>
            </a:p>
          </p:txBody>
        </p:sp>
      </p:grpSp>
      <p:sp>
        <p:nvSpPr>
          <p:cNvPr id="23" name="文本占位符 7"/>
          <p:cNvSpPr txBox="1"/>
          <p:nvPr>
            <p:custDataLst>
              <p:tags r:id="rId15"/>
            </p:custDataLst>
          </p:nvPr>
        </p:nvSpPr>
        <p:spPr>
          <a:xfrm>
            <a:off x="2315125" y="4337083"/>
            <a:ext cx="8526015" cy="15240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在岗位操作方面，当遇到顶底板有冒顶预兆等情况时，采煤机司机必须立即停机。这体现了“安全第一”的方针，将人员安全放在首位，避免因继续作业而导致安全事故。</a:t>
            </a:r>
            <a:endParaRPr altLang="zh-CN" b="0" baseline="0" cap="none" i="0" kern="1200" kumimoji="0" lang="en-US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id="8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1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2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4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5">
                            <p:stCondLst>
                              <p:cond delay="1000"/>
                            </p:stCondLst>
                            <p:childTnLst>
                              <p:par>
                                <p:cTn fill="hold" id="16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9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20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2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3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4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7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1">
                      <p:stCondLst>
                        <p:cond delay="indefinite"/>
                      </p:stCondLst>
                      <p:childTnLst>
                        <p:par>
                          <p:cTn fill="hold" id="32">
                            <p:stCondLst>
                              <p:cond delay="0"/>
                            </p:stCondLst>
                            <p:childTnLst>
                              <p:par>
                                <p:cTn fill="hold" id="3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6">
                      <p:stCondLst>
                        <p:cond delay="indefinite"/>
                      </p:stCondLst>
                      <p:childTnLst>
                        <p:par>
                          <p:cTn fill="hold" id="3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6">
                      <p:stCondLst>
                        <p:cond delay="indefinite"/>
                      </p:stCondLst>
                      <p:childTnLst>
                        <p:par>
                          <p:cTn fill="hold" id="47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8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9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8"/>
      <p:bldP animBg="1" grpId="0" spid="12"/>
      <p:bldP grpId="0" spid="13"/>
      <p:bldP grpId="0" spid="14"/>
      <p:bldP grpId="0" spid="19"/>
      <p:bldP grpId="0" spid="23"/>
    </p:bld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0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2.“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预防为主”：提前排查规避风险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4df5e58af8d67b416d9b522d322fa0e9" id="13" name="内容占位符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6041" t="6041"/>
          <a:stretch>
            <a:fillRect/>
          </a:stretch>
        </p:blipFill>
        <p:spPr>
          <a:xfrm>
            <a:off x="1060821" y="1628795"/>
            <a:ext cx="3354567" cy="4425173"/>
          </a:xfrm>
          <a:custGeom>
            <a:avLst/>
            <a:gdLst>
              <a:gd fmla="*/ 0 w 3581400" name="connisteX0"/>
              <a:gd fmla="*/ 203200 h 4724400" name="connsiteY0"/>
              <a:gd fmla="*/ 203200 w 3581400" name="connisteX1"/>
              <a:gd fmla="*/ 0 h 4724400" name="connsiteY1"/>
              <a:gd fmla="*/ 3581400 w 3581400" name="connisteX2"/>
              <a:gd fmla="*/ 0 h 4724400" name="connsiteY2"/>
              <a:gd fmla="*/ 3581400 w 3581400" name="connisteX3"/>
              <a:gd fmla="*/ 4724400 h 4724400" name="connsiteY3"/>
              <a:gd fmla="*/ 203200 w 3581400" name="connisteX4"/>
              <a:gd fmla="*/ 4724400 h 4724400" name="connsiteY4"/>
              <a:gd fmla="*/ 0 w 3581400" name="connisteX5"/>
              <a:gd fmla="*/ 4521200 h 4724400" name="connsiteY5"/>
              <a:gd fmla="*/ 0 w 3581400" name="connisteX6"/>
              <a:gd fmla="*/ 203200 h 4724400" name="connsiteY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4724400" w="35814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3581400" y="0"/>
                </a:lnTo>
                <a:lnTo>
                  <a:pt x="3581400" y="4724400"/>
                </a:lnTo>
                <a:lnTo>
                  <a:pt x="203200" y="4724400"/>
                </a:lnTo>
                <a:cubicBezTo>
                  <a:pt x="90976" y="4724400"/>
                  <a:pt x="0" y="4633424"/>
                  <a:pt x="0" y="4521200"/>
                </a:cubicBezTo>
                <a:lnTo>
                  <a:pt x="0" y="203200"/>
                </a:lnTo>
                <a:close/>
              </a:path>
            </a:pathLst>
          </a:custGeom>
        </p:spPr>
      </p:pic>
      <p:sp>
        <p:nvSpPr>
          <p:cNvPr id="14" name="文本占位符 4"/>
          <p:cNvSpPr txBox="1"/>
          <p:nvPr>
            <p:custDataLst>
              <p:tags r:id="rId4"/>
            </p:custDataLst>
          </p:nvPr>
        </p:nvSpPr>
        <p:spPr>
          <a:xfrm>
            <a:off x="4538114" y="1826633"/>
            <a:ext cx="7055172" cy="406400"/>
          </a:xfrm>
          <a:prstGeom prst="rect">
            <a:avLst/>
          </a:prstGeom>
        </p:spPr>
        <p:txBody>
          <a:bodyPr>
            <a:noAutofit/>
          </a:bodyPr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通过提前检查、规范操作，从源头减少事故发生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5" name="文本占位符 5"/>
          <p:cNvSpPr txBox="1"/>
          <p:nvPr>
            <p:custDataLst>
              <p:tags r:id="rId5"/>
            </p:custDataLst>
          </p:nvPr>
        </p:nvSpPr>
        <p:spPr>
          <a:xfrm>
            <a:off x="4538114" y="2209359"/>
            <a:ext cx="6477000" cy="170022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要从源头上减少事故的发生，就需要提前进行检查和规范操作。对于采煤机司机来说，开机前必须完成“设备检查”，如电缆、截齿、喷雾装置等，以及“环境检查”，如瓦斯浓度、煤壁稳定性等。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sp>
        <p:nvSpPr>
          <p:cNvPr id="16" name="文本占位符 6"/>
          <p:cNvSpPr txBox="1"/>
          <p:nvPr>
            <p:custDataLst>
              <p:tags r:id="rId6"/>
            </p:custDataLst>
          </p:nvPr>
        </p:nvSpPr>
        <p:spPr>
          <a:xfrm>
            <a:off x="4542173" y="4177935"/>
            <a:ext cx="6477000" cy="4064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1" baseline="0" cap="none" i="0" kern="1200" kumimoji="0" lang="zh-CN" noProof="0" normalizeH="0" spc="0" strike="noStrike" sz="2000" u="none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《煤矿安全规程》对“事前预防”的明确要求</a:t>
            </a:r>
            <a:endParaRPr altLang="en-US" b="1" baseline="0" cap="none" i="0" kern="1200" kumimoji="0" lang="zh-CN" noProof="0" normalizeH="0" spc="0" strike="noStrike" sz="2000" u="none">
              <a:ln>
                <a:noFill/>
              </a:ln>
              <a:solidFill>
                <a:srgbClr val="C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sp>
        <p:nvSpPr>
          <p:cNvPr id="17" name="文本占位符 7"/>
          <p:cNvSpPr txBox="1"/>
          <p:nvPr>
            <p:custDataLst>
              <p:tags r:id="rId7"/>
            </p:custDataLst>
          </p:nvPr>
        </p:nvSpPr>
        <p:spPr>
          <a:xfrm>
            <a:off x="4542173" y="4593212"/>
            <a:ext cx="6477000" cy="131364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charset="-122" panose="020B0503020204020204" pitchFamily="34" typeface="微软雅黑"/>
              </a:rPr>
              <a:t>《煤矿安全规程》明确要求采煤机司机做好“事前预防”。司机开机前要进行设备和环境检查，避免因检查不到位引发设备损坏或人身伤害，这是保障安全生产的重要环节。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black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charset="-122" panose="020B0503020204020204" pitchFamily="34" typeface="微软雅黑"/>
            </a:endParaRPr>
          </a:p>
        </p:txBody>
      </p:sp>
      <p:pic>
        <p:nvPicPr>
          <p:cNvPr descr="警告" id="18" name="图形 1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8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9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3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grpId="0" id="31" nodeType="with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3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38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4">
                      <p:stCondLst>
                        <p:cond delay="indefinite"/>
                      </p:stCondLst>
                      <p:childTnLst>
                        <p:par>
                          <p:cTn fill="hold" id="4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6" nodeType="click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4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9"/>
      <p:bldP grpId="0" spid="10"/>
      <p:bldP grpId="0" spid="11"/>
      <p:bldP grpId="0" spid="14"/>
      <p:bldP grpId="0" spid="15"/>
      <p:bldP grpId="0" spid="16"/>
      <p:bldP grpId="0" spid="17"/>
    </p:bld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4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lvl="0">
              <a:defRPr/>
            </a:pPr>
            <a:r>
              <a:rPr altLang="zh-CN" lang="en-US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“</a:t>
            </a:r>
            <a:r>
              <a:rPr altLang="en-US" lang="zh-CN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综合治理”：多维度协同保障</a:t>
            </a:r>
            <a:endParaRPr altLang="en-US" lang="zh-CN" sz="1600">
              <a:solidFill>
                <a:prstClr val="white"/>
              </a:solidFill>
              <a:latin charset="-122" panose="00000500000000000000" pitchFamily="2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2" name="图形 11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03238" y="1746236"/>
            <a:ext cx="10596978" cy="1727200"/>
            <a:chOff x="725010" y="1587643"/>
            <a:chExt cx="10596978" cy="1727200"/>
          </a:xfrm>
        </p:grpSpPr>
        <p:pic>
          <p:nvPicPr>
            <p:cNvPr descr="cb331879e70857d067891a6181f6b6d7" id="14" name="图片占位符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rcRect b="16676" t="16676"/>
            <a:stretch>
              <a:fillRect/>
            </a:stretch>
          </p:blipFill>
          <p:spPr>
            <a:xfrm>
              <a:off x="725010" y="1587643"/>
              <a:ext cx="1727200" cy="1727200"/>
            </a:xfrm>
            <a:custGeom>
              <a:avLst/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5" name="文本占位符 4"/>
            <p:cNvSpPr txBox="1"/>
            <p:nvPr>
              <p:custDataLst>
                <p:tags r:id="rId6"/>
              </p:custDataLst>
            </p:nvPr>
          </p:nvSpPr>
          <p:spPr>
            <a:xfrm>
              <a:off x="2838388" y="158764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核心内涵：结合技术、管理、人员协作等多方面措施保障安全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16" name="文本占位符 5"/>
          <p:cNvSpPr txBox="1"/>
          <p:nvPr>
            <p:custDataLst>
              <p:tags r:id="rId7"/>
            </p:custDataLst>
          </p:nvPr>
        </p:nvSpPr>
        <p:spPr>
          <a:xfrm>
            <a:off x="2816616" y="2119858"/>
            <a:ext cx="8483600" cy="135357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详细描述：保障煤矿安全需要结合技术、管理、人员协作等多方面措施。采煤机司机一方面要熟练掌握设备操作技术，另一方面要与支架工、输送机司机等岗位协同，同时遵守矿内安全管理制度。</a:t>
            </a:r>
            <a:endParaRPr altLang="en-US" lang="zh-CN" sz="1800"/>
          </a:p>
        </p:txBody>
      </p:sp>
      <p:grpSp>
        <p:nvGrpSpPr>
          <p:cNvPr id="17" name="组合 16"/>
          <p:cNvGrpSpPr/>
          <p:nvPr/>
        </p:nvGrpSpPr>
        <p:grpSpPr>
          <a:xfrm>
            <a:off x="703238" y="3861462"/>
            <a:ext cx="10596978" cy="1727200"/>
            <a:chOff x="725010" y="3702869"/>
            <a:chExt cx="10596978" cy="1727200"/>
          </a:xfrm>
        </p:grpSpPr>
        <p:pic>
          <p:nvPicPr>
            <p:cNvPr descr="5f1f73f2a0a5aa8458d78ed521a81598" id="18" name="图片占位符 18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rcRect l="16676" r="16676"/>
            <a:stretch>
              <a:fillRect/>
            </a:stretch>
          </p:blipFill>
          <p:spPr>
            <a:xfrm>
              <a:off x="725010" y="3702869"/>
              <a:ext cx="1727200" cy="1727200"/>
            </a:xfrm>
            <a:custGeom>
              <a:avLst/>
              <a:gdLst>
                <a:gd fmla="*/ 0 w 1524000" name="connisteX0"/>
                <a:gd fmla="*/ 762000 h 1524000" name="connsiteY0"/>
                <a:gd fmla="*/ 762000 w 1524000" name="connisteX1"/>
                <a:gd fmla="*/ 0 h 1524000" name="connsiteY1"/>
                <a:gd fmla="*/ 762000 w 1524000" name="connisteX2"/>
                <a:gd fmla="*/ 0 h 1524000" name="connsiteY2"/>
                <a:gd fmla="*/ 1524000 w 1524000" name="connisteX3"/>
                <a:gd fmla="*/ 762000 h 1524000" name="connsiteY3"/>
                <a:gd fmla="*/ 1524000 w 1524000" name="connisteX4"/>
                <a:gd fmla="*/ 762000 h 1524000" name="connsiteY4"/>
                <a:gd fmla="*/ 762000 w 1524000" name="connisteX5"/>
                <a:gd fmla="*/ 1524000 h 1524000" name="connsiteY5"/>
                <a:gd fmla="*/ 762000 w 1524000" name="connisteX6"/>
                <a:gd fmla="*/ 1524000 h 1524000" name="connsiteY6"/>
                <a:gd fmla="*/ 0 w 1524000" name="connisteX7"/>
                <a:gd fmla="*/ 762000 h 1524000" name="connsiteY7"/>
                <a:gd fmla="*/ 0 w 1524000" name="connisteX8"/>
                <a:gd fmla="*/ 762000 h 15240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524000" w="1524000">
                  <a:moveTo>
                    <a:pt x="0" y="762000"/>
                  </a:moveTo>
                  <a:cubicBezTo>
                    <a:pt x="0" y="341159"/>
                    <a:pt x="341159" y="0"/>
                    <a:pt x="762000" y="0"/>
                  </a:cubicBezTo>
                  <a:lnTo>
                    <a:pt x="762000" y="0"/>
                  </a:lnTo>
                  <a:cubicBezTo>
                    <a:pt x="1182841" y="0"/>
                    <a:pt x="1524000" y="341159"/>
                    <a:pt x="1524000" y="762000"/>
                  </a:cubicBezTo>
                  <a:lnTo>
                    <a:pt x="1524000" y="762000"/>
                  </a:lnTo>
                  <a:cubicBezTo>
                    <a:pt x="1524000" y="1182841"/>
                    <a:pt x="1182841" y="1524000"/>
                    <a:pt x="762000" y="1524000"/>
                  </a:cubicBezTo>
                  <a:lnTo>
                    <a:pt x="762000" y="1524000"/>
                  </a:lnTo>
                  <a:cubicBezTo>
                    <a:pt x="341159" y="1524000"/>
                    <a:pt x="0" y="1182841"/>
                    <a:pt x="0" y="762000"/>
                  </a:cubicBezTo>
                  <a:lnTo>
                    <a:pt x="0" y="762000"/>
                  </a:lnTo>
                  <a:close/>
                </a:path>
              </a:pathLst>
            </a:custGeom>
          </p:spPr>
        </p:pic>
        <p:sp>
          <p:nvSpPr>
            <p:cNvPr id="19" name="文本占位符 8"/>
            <p:cNvSpPr txBox="1"/>
            <p:nvPr>
              <p:custDataLst>
                <p:tags r:id="rId10"/>
              </p:custDataLst>
            </p:nvPr>
          </p:nvSpPr>
          <p:spPr>
            <a:xfrm>
              <a:off x="2838388" y="3795133"/>
              <a:ext cx="8483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采煤机司机需掌握的设备操作技术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</p:grpSp>
      <p:sp>
        <p:nvSpPr>
          <p:cNvPr id="20" name="文本占位符 9"/>
          <p:cNvSpPr txBox="1"/>
          <p:nvPr>
            <p:custDataLst>
              <p:tags r:id="rId11"/>
            </p:custDataLst>
          </p:nvPr>
        </p:nvSpPr>
        <p:spPr>
          <a:xfrm>
            <a:off x="2816616" y="4374530"/>
            <a:ext cx="8483600" cy="132080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9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marL="0">
              <a:lnSpc>
                <a:spcPct val="150000"/>
              </a:lnSpc>
              <a:spcBef>
                <a:spcPct val="0"/>
              </a:spcBef>
              <a:buNone/>
            </a:pPr>
            <a:r>
              <a:rPr altLang="en-US" lang="zh-CN" sz="1800"/>
              <a:t>详细描述：采煤机司机需要熟练掌握设备操作技术，例如正确进刀、调速等。这是保障采煤机正常运行和安全生产的基础，只有掌握好这些技术，才能更好地完成工作任务。</a:t>
            </a:r>
            <a:endParaRPr altLang="en-US" lang="zh-CN" sz="1800"/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7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id="9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3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5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1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2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3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4">
                      <p:stCondLst>
                        <p:cond delay="indefinite"/>
                      </p:stCondLst>
                      <p:childTnLst>
                        <p:par>
                          <p:cTn fill="hold" id="25">
                            <p:stCondLst>
                              <p:cond delay="0"/>
                            </p:stCondLst>
                            <p:childTnLst>
                              <p:par>
                                <p:cTn fill="hold" id="2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28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3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id="36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38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9">
                      <p:stCondLst>
                        <p:cond delay="indefinite"/>
                      </p:stCondLst>
                      <p:childTnLst>
                        <p:par>
                          <p:cTn fill="hold" id="4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41" nodeType="click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43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3"/>
      <p:bldP grpId="0" spid="4"/>
      <p:bldP grpId="0" spid="5"/>
      <p:bldP grpId="0" spid="16"/>
      <p:bldP grpId="0" spid="20"/>
    </p:bld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5" name="文本框 89"/>
          <p:cNvSpPr txBox="1">
            <a:spLocks noChangeArrowheads="1"/>
          </p:cNvSpPr>
          <p:nvPr/>
        </p:nvSpPr>
        <p:spPr bwMode="auto">
          <a:xfrm>
            <a:off x="1377448" y="206245"/>
            <a:ext cx="4718547" cy="47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一、煤矿安全生产核心方针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9690" y="647699"/>
            <a:ext cx="36910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lvl="0">
              <a:defRPr/>
            </a:pPr>
            <a:r>
              <a:rPr altLang="zh-CN" lang="en-US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3. “</a:t>
            </a:r>
            <a:r>
              <a:rPr altLang="en-US" lang="zh-CN" sz="1600">
                <a:solidFill>
                  <a:prstClr val="white"/>
                </a:solidFill>
                <a:latin charset="-122" panose="00000500000000000000" pitchFamily="2" typeface="印品黑体"/>
                <a:ea charset="-122" panose="00000500000000000000" pitchFamily="2" typeface="印品黑体"/>
                <a:sym charset="-122" panose="00000500000000000000" pitchFamily="2" typeface="印品黑体"/>
              </a:rPr>
              <a:t>综合治理”：多维度协同保障</a:t>
            </a:r>
            <a:endParaRPr altLang="en-US" lang="zh-CN" sz="1600">
              <a:solidFill>
                <a:prstClr val="white"/>
              </a:solidFill>
              <a:latin charset="-122" panose="00000500000000000000" pitchFamily="2" typeface="印品黑体"/>
              <a:ea charset="-122" panose="00000500000000000000" pitchFamily="2" typeface="印品黑体"/>
              <a:sym charset="-122" panose="00000500000000000000" pitchFamily="2" typeface="印品黑体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16" name="图形 1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pic>
        <p:nvPicPr>
          <p:cNvPr descr="96f087bf8f23beaee9c13dc58e468574" id="25" name="图片占位符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13739" t="13739"/>
          <a:stretch>
            <a:fillRect/>
          </a:stretch>
        </p:blipFill>
        <p:spPr>
          <a:xfrm>
            <a:off x="609600" y="1524000"/>
            <a:ext cx="4572000" cy="2209800"/>
          </a:xfrm>
          <a:custGeom>
            <a:avLst/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6" name="文本占位符 4"/>
          <p:cNvSpPr txBox="1"/>
          <p:nvPr>
            <p:custDataLst>
              <p:tags r:id="rId6"/>
            </p:custDataLst>
          </p:nvPr>
        </p:nvSpPr>
        <p:spPr>
          <a:xfrm>
            <a:off x="5486400" y="1892300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采煤机司机与其他岗位的协同要求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27" name="文本占位符 5"/>
          <p:cNvSpPr txBox="1"/>
          <p:nvPr>
            <p:custDataLst>
              <p:tags r:id="rId7"/>
            </p:custDataLst>
          </p:nvPr>
        </p:nvSpPr>
        <p:spPr>
          <a:xfrm>
            <a:off x="5486400" y="2298700"/>
            <a:ext cx="5791200" cy="1206500"/>
          </a:xfrm>
          <a:prstGeom prst="rect">
            <a:avLst/>
          </a:prstGeom>
          <a:noFill/>
        </p:spPr>
        <p:txBody>
          <a:bodyPr anchor="t" bIns="0" lIns="0" rIns="0" rtlCol="0" tIns="0" vert="horz">
            <a:no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0" baseline="0" cap="none" i="0" kern="1200" kumimoji="0" lang="zh-CN" noProof="0" normalizeH="0" spc="0" strike="noStrike" sz="1800" u="none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  <a:cs typeface="+mn-cs"/>
              </a:rPr>
              <a:t>采煤机司机要与支架工、输送机司机等岗位协同作业，按顺序开机停机。这种协同作业能够提高工作效率，同时也能保障整个采煤过程的安全，形成良好的工作秩序。</a:t>
            </a: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  <a:cs typeface="+mn-cs"/>
            </a:endParaRPr>
          </a:p>
        </p:txBody>
      </p:sp>
      <p:pic>
        <p:nvPicPr>
          <p:cNvPr descr="ae96fa7712f58b6481bf4241401d02c4" id="28" name="图片占位符 1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b="13739" t="13739"/>
          <a:stretch>
            <a:fillRect/>
          </a:stretch>
        </p:blipFill>
        <p:spPr>
          <a:xfrm>
            <a:off x="609600" y="4038600"/>
            <a:ext cx="4572000" cy="2209800"/>
          </a:xfrm>
          <a:custGeom>
            <a:avLst/>
            <a:gdLst>
              <a:gd fmla="*/ 0 w 4572000" name="connisteX0"/>
              <a:gd fmla="*/ 203200 h 2209800" name="connsiteY0"/>
              <a:gd fmla="*/ 203200 w 4572000" name="connisteX1"/>
              <a:gd fmla="*/ 0 h 2209800" name="connsiteY1"/>
              <a:gd fmla="*/ 4572000 w 4572000" name="connisteX2"/>
              <a:gd fmla="*/ 0 h 2209800" name="connsiteY2"/>
              <a:gd fmla="*/ 4572000 w 4572000" name="connisteX3"/>
              <a:gd fmla="*/ 2209800 h 2209800" name="connsiteY3"/>
              <a:gd fmla="*/ 203200 w 4572000" name="connisteX4"/>
              <a:gd fmla="*/ 2209800 h 2209800" name="connsiteY4"/>
              <a:gd fmla="*/ 0 w 4572000" name="connisteX5"/>
              <a:gd fmla="*/ 2006600 h 2209800" name="connsiteY5"/>
              <a:gd fmla="*/ 0 w 4572000" name="connisteX6"/>
              <a:gd fmla="*/ 203200 h 2209800" name="connsiteY6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b="0" l="0" r="0" t="0"/>
            <a:pathLst>
              <a:path h="2209800" w="457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4572000" y="0"/>
                </a:lnTo>
                <a:lnTo>
                  <a:pt x="4572000" y="2209800"/>
                </a:lnTo>
                <a:lnTo>
                  <a:pt x="203200" y="2209800"/>
                </a:lnTo>
                <a:cubicBezTo>
                  <a:pt x="90976" y="2209800"/>
                  <a:pt x="0" y="2118824"/>
                  <a:pt x="0" y="2006600"/>
                </a:cubicBezTo>
                <a:lnTo>
                  <a:pt x="0" y="2032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</p:pic>
      <p:sp>
        <p:nvSpPr>
          <p:cNvPr id="29" name="文本占位符 8"/>
          <p:cNvSpPr txBox="1"/>
          <p:nvPr>
            <p:custDataLst>
              <p:tags r:id="rId10"/>
            </p:custDataLst>
          </p:nvPr>
        </p:nvSpPr>
        <p:spPr>
          <a:xfrm>
            <a:off x="5486400" y="4349606"/>
            <a:ext cx="5791200" cy="4064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24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采煤机司机需遵守的矿内安全管理制度</a:t>
            </a:r>
            <a:endParaRPr altLang="en-US" b="1" lang="zh-CN" sz="2000">
              <a:solidFill>
                <a:srgbClr val="C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0" name="文本占位符 9"/>
          <p:cNvSpPr txBox="1"/>
          <p:nvPr>
            <p:custDataLst>
              <p:tags r:id="rId11"/>
            </p:custDataLst>
          </p:nvPr>
        </p:nvSpPr>
        <p:spPr>
          <a:xfrm>
            <a:off x="5486400" y="4756006"/>
            <a:ext cx="5791200" cy="1258223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rgbClr val="FFFFFF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914400" eaLnBrk="1" fontAlgn="auto" hangingPunct="1" indent="0" latinLnBrk="0" lvl="0" marL="0" marR="0" rt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charset="0" panose="020B0604020202090204" pitchFamily="34" typeface="Arial"/>
              <a:buNone/>
              <a:defRPr/>
            </a:pPr>
            <a:r>
              <a:rPr altLang="en-US" lang="zh-CN" sz="1800">
                <a:solidFill>
                  <a:srgbClr val="0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rPr>
              <a:t>采煤机司机要遵守矿内的安全管理制度，如交接班、日志填写等。这些制度有助于规范司机的行为，保证工作的连续性和可追溯性，从而为安全生产提供有力保障。</a:t>
            </a:r>
            <a:endParaRPr altLang="en-US" lang="zh-CN" sz="1800">
              <a:solidFill>
                <a:srgbClr val="000000"/>
              </a:solidFill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7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8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9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0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2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3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4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5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17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18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19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0">
                      <p:stCondLst>
                        <p:cond delay="indefinite"/>
                      </p:stCondLst>
                      <p:childTnLst>
                        <p:par>
                          <p:cTn fill="hold" id="21">
                            <p:stCondLst>
                              <p:cond delay="0"/>
                            </p:stCondLst>
                            <p:childTnLst>
                              <p:par>
                                <p:cTn fill="hold" id="22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4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25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26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7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29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1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32" nodeType="with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3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4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5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6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6"/>
      <p:bldP grpId="0" spid="27"/>
      <p:bldP grpId="0" spid="29"/>
      <p:bldP grpId="0" spid="30"/>
    </p:bld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6454" y="1522508"/>
            <a:ext cx="5956590" cy="313989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altLang="en-US" lang="zh-CN" sz="40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一、</a:t>
            </a:r>
            <a:r>
              <a:rPr altLang="en-US" lang="zh-CN" sz="3600">
                <a:solidFill>
                  <a:srgbClr val="3F48C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煤矿安全生产核心方针 </a:t>
            </a:r>
            <a:endParaRPr altLang="zh-CN" lang="en-US" sz="4000">
              <a:solidFill>
                <a:srgbClr val="3F48C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Clr>
                <a:srgbClr val="C00000"/>
              </a:buClr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安全第一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zh-CN" lang="en-US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</a:t>
            </a: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预防为主</a:t>
            </a:r>
            <a:endParaRPr altLang="zh-CN" lang="en-US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  <a:p>
            <a:pPr algn="ctr" indent="-457200" marL="457200">
              <a:lnSpc>
                <a:spcPct val="150000"/>
              </a:lnSpc>
              <a:buFont charset="2" panose="05000000000000000000" pitchFamily="2" typeface="Wingdings"/>
              <a:buChar char="u"/>
            </a:pPr>
            <a:r>
              <a:rPr altLang="en-US" lang="zh-CN" sz="3200">
                <a:solidFill>
                  <a:srgbClr val="C00000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 综合治理</a:t>
            </a:r>
            <a:endParaRPr altLang="en-US" lang="zh-CN" sz="3200">
              <a:solidFill>
                <a:srgbClr val="C00000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9325"/>
            <a:ext cx="12192000" cy="241935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6" name="文本框 135"/>
          <p:cNvSpPr txBox="1">
            <a:spLocks noChangeArrowheads="1"/>
          </p:cNvSpPr>
          <p:nvPr/>
        </p:nvSpPr>
        <p:spPr bwMode="auto">
          <a:xfrm>
            <a:off x="-2" y="2987528"/>
            <a:ext cx="1211023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4800" u="none">
                <a:ln>
                  <a:noFill/>
                </a:ln>
                <a:solidFill>
                  <a:prstClr val="white"/>
                </a:solidFill>
                <a:effectLst>
                  <a:outerShdw algn="tl" blurRad="38100" dir="2700000" dist="38100">
                    <a:srgbClr val="000000">
                      <a:alpha val="43137"/>
                    </a:srgbClr>
                  </a:outerShdw>
                </a:effectLst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4800" u="none">
              <a:ln>
                <a:noFill/>
              </a:ln>
              <a:solidFill>
                <a:prstClr val="white"/>
              </a:solidFill>
              <a:effectLst>
                <a:outerShdw algn="tl" blurRad="38100" dir="2700000" dist="38100">
                  <a:srgbClr val="000000">
                    <a:alpha val="43137"/>
                  </a:srgbClr>
                </a:outerShdw>
              </a:effectLst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7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8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9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0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11" nodeType="afterEffect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>
                                        <p:cTn dur="500" id="1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4">
                            <p:stCondLst>
                              <p:cond delay="1000"/>
                            </p:stCondLst>
                            <p:childTnLst>
                              <p:par>
                                <p:cTn fill="hold" grpId="0" id="15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1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8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9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1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2"/>
      <p:bldP animBg="1" grpId="0" spid="5"/>
      <p:bldP grpId="0" spid="6"/>
    </p:bld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52170" y="3907138"/>
            <a:ext cx="10917648" cy="1377418"/>
            <a:chOff x="1055370" y="4046838"/>
            <a:chExt cx="10917648" cy="1377418"/>
          </a:xfrm>
        </p:grpSpPr>
        <p:pic>
          <p:nvPicPr>
            <p:cNvPr descr="4cb9a045-eb2b-47fe-b4f2-d1d7a03c1b67" id="6" name="图片占位符 1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1055370" y="4089400"/>
              <a:ext cx="1334856" cy="1334856"/>
            </a:xfrm>
            <a:custGeom>
              <a:avLst/>
              <a:gdLst>
                <a:gd fmla="*/ 0 w 1219200" name="connisteX0"/>
                <a:gd fmla="*/ 609600 h 1219200" name="connsiteY0"/>
                <a:gd fmla="*/ 609600 w 1219200" name="connisteX1"/>
                <a:gd fmla="*/ 0 h 1219200" name="connsiteY1"/>
                <a:gd fmla="*/ 609600 w 1219200" name="connisteX2"/>
                <a:gd fmla="*/ 0 h 1219200" name="connsiteY2"/>
                <a:gd fmla="*/ 1219200 w 1219200" name="connisteX3"/>
                <a:gd fmla="*/ 609600 h 1219200" name="connsiteY3"/>
                <a:gd fmla="*/ 1219200 w 1219200" name="connisteX4"/>
                <a:gd fmla="*/ 609600 h 1219200" name="connsiteY4"/>
                <a:gd fmla="*/ 609600 w 1219200" name="connisteX5"/>
                <a:gd fmla="*/ 1219200 h 1219200" name="connsiteY5"/>
                <a:gd fmla="*/ 609600 w 1219200" name="connisteX6"/>
                <a:gd fmla="*/ 1219200 h 1219200" name="connsiteY6"/>
                <a:gd fmla="*/ 0 w 1219200" name="connisteX7"/>
                <a:gd fmla="*/ 609600 h 1219200" name="connsiteY7"/>
                <a:gd fmla="*/ 0 w 1219200" name="connisteX8"/>
                <a:gd fmla="*/ 609600 h 1219200" name="connsiteY8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b="0" l="0" r="0" t="0"/>
              <a:pathLst>
                <a:path h="1219200" w="1219200">
                  <a:moveTo>
                    <a:pt x="0" y="609600"/>
                  </a:moveTo>
                  <a:cubicBezTo>
                    <a:pt x="0" y="272927"/>
                    <a:pt x="272927" y="0"/>
                    <a:pt x="609600" y="0"/>
                  </a:cubicBezTo>
                  <a:lnTo>
                    <a:pt x="609600" y="0"/>
                  </a:lnTo>
                  <a:cubicBezTo>
                    <a:pt x="946273" y="0"/>
                    <a:pt x="1219200" y="272927"/>
                    <a:pt x="1219200" y="609600"/>
                  </a:cubicBezTo>
                  <a:lnTo>
                    <a:pt x="1219200" y="609600"/>
                  </a:lnTo>
                  <a:cubicBezTo>
                    <a:pt x="1219200" y="946273"/>
                    <a:pt x="946273" y="1219200"/>
                    <a:pt x="609600" y="1219200"/>
                  </a:cubicBez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lnTo>
                    <a:pt x="0" y="609600"/>
                  </a:lnTo>
                  <a:close/>
                </a:path>
              </a:pathLst>
            </a:custGeom>
          </p:spPr>
        </p:pic>
        <p:sp>
          <p:nvSpPr>
            <p:cNvPr id="7" name="文本占位符 6"/>
            <p:cNvSpPr txBox="1"/>
            <p:nvPr>
              <p:custDataLst>
                <p:tags r:id="rId3"/>
              </p:custDataLst>
            </p:nvPr>
          </p:nvSpPr>
          <p:spPr>
            <a:xfrm>
              <a:off x="2473418" y="4046838"/>
              <a:ext cx="9499600" cy="406400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algn="l" defTabSz="914400" eaLnBrk="1" hangingPunct="1" indent="-228600" latinLnBrk="0" marL="228600" rtl="0">
                <a:lnSpc>
                  <a:spcPct val="90000"/>
                </a:lnSpc>
                <a:spcBef>
                  <a:spcPts val="1000"/>
                </a:spcBef>
                <a:buFont charset="0" panose="020B0604020202090204" pitchFamily="34" typeface="Arial"/>
                <a:buChar char="•"/>
                <a:defRPr kern="1200"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algn="l" defTabSz="914400" eaLnBrk="1" hangingPunct="1" indent="-228600" latinLnBrk="0" marL="685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4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algn="l" defTabSz="914400" eaLnBrk="1" hangingPunct="1" indent="-228600" latinLnBrk="0" marL="1143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20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algn="l" defTabSz="914400" eaLnBrk="1" hangingPunct="1" indent="-228600" latinLnBrk="0" marL="1600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algn="l" defTabSz="914400" eaLnBrk="1" hangingPunct="1" indent="-228600" latinLnBrk="0" marL="20574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marL="0">
                <a:buNone/>
              </a:pPr>
              <a:r>
                <a:rPr altLang="en-US" lang="zh-CN" sz="2000">
                  <a:solidFill>
                    <a:srgbClr val="691D1B"/>
                  </a:solidFill>
                  <a:latin charset="-122" panose="02010600030101010101" typeface="庞门正道标题体"/>
                  <a:ea charset="-122" panose="02010600030101010101" typeface="庞门正道标题体"/>
                </a:rPr>
                <a:t>对应岗位操作中的“紧急停机情形”</a:t>
              </a:r>
              <a:endParaRPr altLang="en-US" lang="zh-CN" sz="2000">
                <a:solidFill>
                  <a:srgbClr val="691D1B"/>
                </a:solidFill>
                <a:latin charset="-122" panose="02010600030101010101" typeface="庞门正道标题体"/>
                <a:ea charset="-122" panose="02010600030101010101" typeface="庞门正道标题体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568" y="647699"/>
            <a:ext cx="3691014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1.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《中华人民共和国安全生产法》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40640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558800" y="19431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《中华人民共和国安全生产法》规定，从业人员必须经专门安全培训，取得相应资格方可上岗。对应采煤机司机 “上岗条件” 中 “培训考试合格、持证上岗”，司机需主动参加矿内安全培训，不无证上岗。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558800" y="3759200"/>
            <a:ext cx="8146415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此法律明确从业人员有权拒绝违章指挥、强令冒险作业，如采煤机司机可拒绝 “强行截割硬岩”“带载启动” 等违规指令，发现管理人员强令违规操作时，有权拒绝并上报。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558800" y="5397500"/>
            <a:ext cx="81470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生产经营单位需为从业人员提供符合标准的劳动防护用品，像防尘口罩、安全帽等，以保障采煤机司机在喷雾降尘不足时的健康，确保其在工作环境中的安全。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0640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40767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10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从业人员有权拒绝违章指挥、强令冒险作业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40767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11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 fontScale="90000"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生产经营单位需为从业人员提供符合标准的劳动防护用品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407670" y="1536700"/>
            <a:ext cx="11600815" cy="4559300"/>
            <a:chOff x="642" y="2420"/>
            <a:chExt cx="18269" cy="7180"/>
          </a:xfrm>
        </p:grpSpPr>
        <p:grpSp>
          <p:nvGrpSpPr>
            <p:cNvPr id="47" name="组合 46"/>
            <p:cNvGrpSpPr/>
            <p:nvPr/>
          </p:nvGrpSpPr>
          <p:grpSpPr>
            <a:xfrm>
              <a:off x="642" y="2420"/>
              <a:ext cx="9958" cy="2022"/>
              <a:chOff x="642" y="2420"/>
              <a:chExt cx="9958" cy="2022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880" y="2420"/>
                <a:ext cx="9720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>
                <a:normAutofit/>
              </a:bodyPr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anose="020B0604020202090204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20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从业人员须经专门安全培训并取得相应资格上岗</a:t>
                </a:r>
                <a:endPara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downloaded-image" id="51" name="图片 5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279" y="2784"/>
              <a:ext cx="4632" cy="6817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>
                      <p:stCondLst>
                        <p:cond delay="indefinite"/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>
                      <p:stCondLst>
                        <p:cond delay="indefinite"/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>
                      <p:stCondLst>
                        <p:cond delay="indefinite"/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331720" cy="321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2.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《煤矿安全规程》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sp>
        <p:nvSpPr>
          <p:cNvPr id="28" name="文本占位符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3448050" y="19431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《煤矿安全规程》规定，电动机、开关附近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20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米内风流中瓦斯浓度达到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1.5%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时，必须停止运转、切断电源、撤出人员，对应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5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条，采煤机司机要严格执行。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1" name="文本占位符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3448050" y="37592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规程要求采煤机截煤时必须开启喷雾装置，无水或喷雾损坏时停机，对应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6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条，司机需将此条款融入日常操作，作业中确认喷雾正常。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sp>
        <p:nvSpPr>
          <p:cNvPr id="34" name="文本占位符 11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3448050" y="539750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当采煤机停止工作或检修时，必须切断电源、打开隔离开关，对应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安全规定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第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7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条，司机要在日常操作中严格遵守，严禁违反规程操作。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  <p:grpSp>
        <p:nvGrpSpPr>
          <p:cNvPr id="48" name="组合 47"/>
          <p:cNvGrpSpPr/>
          <p:nvPr/>
        </p:nvGrpSpPr>
        <p:grpSpPr>
          <a:xfrm>
            <a:off x="3296920" y="3352800"/>
            <a:ext cx="6323330" cy="1181100"/>
            <a:chOff x="642" y="5280"/>
            <a:chExt cx="9958" cy="1860"/>
          </a:xfrm>
        </p:grpSpPr>
        <p:sp>
          <p:nvSpPr>
            <p:cNvPr id="30" name="文本占位符 7"/>
            <p:cNvSpPr>
              <a:spLocks noGrp="1"/>
            </p:cNvSpPr>
            <p:nvPr>
              <p:custDataLst>
                <p:tags r:id="rId7"/>
              </p:custDataLst>
            </p:nvPr>
          </p:nvSpPr>
          <p:spPr>
            <a:xfrm>
              <a:off x="880" y="528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采煤机截煤时喷雾装置的使用要求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 flipH="1">
              <a:off x="642" y="540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3296920" y="4991100"/>
            <a:ext cx="6323330" cy="1104900"/>
            <a:chOff x="642" y="7860"/>
            <a:chExt cx="9958" cy="1740"/>
          </a:xfrm>
        </p:grpSpPr>
        <p:sp>
          <p:nvSpPr>
            <p:cNvPr id="33" name="文本占位符 10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880" y="7860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采煤机停止工作或检修时的电源操作要求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 flipH="1">
              <a:off x="642" y="7860"/>
              <a:ext cx="0" cy="1741"/>
            </a:xfrm>
            <a:prstGeom prst="line">
              <a:avLst/>
            </a:prstGeom>
            <a:ln w="38100">
              <a:solidFill>
                <a:srgbClr val="3F48CC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0" y="1143000"/>
            <a:ext cx="10349230" cy="5715000"/>
            <a:chOff x="0" y="1800"/>
            <a:chExt cx="16298" cy="9000"/>
          </a:xfrm>
        </p:grpSpPr>
        <p:grpSp>
          <p:nvGrpSpPr>
            <p:cNvPr id="47" name="组合 46"/>
            <p:cNvGrpSpPr/>
            <p:nvPr/>
          </p:nvGrpSpPr>
          <p:grpSpPr>
            <a:xfrm>
              <a:off x="5192" y="2420"/>
              <a:ext cx="11107" cy="2023"/>
              <a:chOff x="642" y="2420"/>
              <a:chExt cx="11107" cy="2023"/>
            </a:xfrm>
          </p:grpSpPr>
          <p:sp>
            <p:nvSpPr>
              <p:cNvPr id="27" name="文本占位符 4"/>
              <p:cNvSpPr>
                <a:spLocks noGrp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880" y="2420"/>
                <a:ext cx="10869" cy="640"/>
              </a:xfrm>
              <a:prstGeom prst="rect">
                <a:avLst/>
              </a:prstGeom>
              <a:noFill/>
            </p:spPr>
            <p:txBody>
              <a:bodyPr anchor="t" bIns="0" lIns="0" rIns="0" rtlCol="0" tIns="0" vert="horz"/>
              <a:lstStyle>
                <a:defPPr>
                  <a:defRPr lang="zh-CN"/>
                </a:defPPr>
                <a:lvl1pPr algn="l" defTabSz="914400" eaLnBrk="1" hangingPunct="1" indent="0" latinLnBrk="0" marL="0" rtl="0">
                  <a:lnSpc>
                    <a:spcPct val="111000"/>
                  </a:lnSpc>
                  <a:spcBef>
                    <a:spcPct val="0"/>
                  </a:spcBef>
                  <a:spcAft>
                    <a:spcPct val="0"/>
                  </a:spcAft>
                  <a:buFont charset="0" panose="020B0604020202090204" pitchFamily="34" typeface="Arial"/>
                  <a:buNone/>
                  <a:defRPr b="0" kern="1200" spc="0" sz="24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1pPr>
                <a:lvl2pPr algn="l" defTabSz="914400" eaLnBrk="1" hangingPunct="1" indent="0" latinLnBrk="0" marL="6858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20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2pPr>
                <a:lvl3pPr algn="l" defTabSz="914400" eaLnBrk="1" hangingPunct="1" indent="0" latinLnBrk="0" marL="11430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3pPr>
                <a:lvl4pPr algn="l" defTabSz="914400" eaLnBrk="1" hangingPunct="1" indent="0" latinLnBrk="0" marL="16002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4pPr>
                <a:lvl5pPr algn="l" defTabSz="914400" eaLnBrk="1" hangingPunct="1" indent="0" latinLnBrk="0" marL="2057400" rtl="0">
                  <a:lnSpc>
                    <a:spcPct val="13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pc="0" sz="1800">
                    <a:solidFill>
                      <a:schemeClr val="tx1"/>
                    </a:solidFill>
                    <a:latin typeface="+mn-ea"/>
                    <a:ea typeface="+mn-ea"/>
                    <a:cs typeface="+mn-cs"/>
                  </a:defRPr>
                </a:lvl5pPr>
                <a:lvl6pPr algn="l" defTabSz="914400" eaLnBrk="1" hangingPunct="1" indent="-228600" latinLnBrk="0" marL="25146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algn="l" defTabSz="914400" eaLnBrk="1" hangingPunct="1" indent="-228600" latinLnBrk="0" marL="29718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algn="l" defTabSz="914400" eaLnBrk="1" hangingPunct="1" indent="-228600" latinLnBrk="0" marL="34290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algn="l" defTabSz="914400" eaLnBrk="1" hangingPunct="1" indent="-228600" latinLnBrk="0" marL="3886200" rtl="0">
                  <a:lnSpc>
                    <a:spcPct val="90000"/>
                  </a:lnSpc>
                  <a:spcBef>
                    <a:spcPts val="500"/>
                  </a:spcBef>
                  <a:buFont charset="0" panose="020B0604020202090204" pitchFamily="34" typeface="Arial"/>
                  <a:buChar char="•"/>
                  <a:defRPr kern="1200" sz="18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电动机、开关附近</a:t>
                </a:r>
                <a:r>
                  <a:rPr altLang="zh-CN" b="1" lang="en-US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 20 </a:t>
                </a:r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米内风流中瓦斯浓度达到</a:t>
                </a:r>
                <a:r>
                  <a:rPr altLang="zh-CN" b="1" lang="en-US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 1.5% </a:t>
                </a:r>
                <a:r>
                  <a:rPr altLang="en-US" b="1" lang="zh-CN" sz="1800">
                    <a:solidFill>
                      <a:srgbClr val="C00000"/>
                    </a:solidFill>
                    <a:latin charset="-122" panose="020B0503020204020204" pitchFamily="34" typeface="微软雅黑"/>
                    <a:ea charset="-122" panose="020B0503020204020204" pitchFamily="34" typeface="微软雅黑"/>
                  </a:rPr>
                  <a:t>时的操作要求</a:t>
                </a:r>
                <a:endPara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>
              <a:xfrm flipH="1">
                <a:off x="642" y="2702"/>
                <a:ext cx="0" cy="1741"/>
              </a:xfrm>
              <a:prstGeom prst="line">
                <a:avLst/>
              </a:prstGeom>
              <a:ln w="38100">
                <a:solidFill>
                  <a:srgbClr val="3F48CC"/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</p:cxnSp>
        </p:grpSp>
        <p:pic>
          <p:nvPicPr>
            <p:cNvPr descr="43d17eb31fcf08bba65d56b8c6d41df2" id="17" name="内容占位符 16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rcRect l="10578" r="10578"/>
            <a:stretch>
              <a:fillRect/>
            </a:stretch>
          </p:blipFill>
          <p:spPr>
            <a:xfrm>
              <a:off x="0" y="1800"/>
              <a:ext cx="4700" cy="9000"/>
            </a:xfrm>
            <a:custGeom>
              <a:avLst>
                <a:gd fmla="val 0" name="connisteX0"/>
                <a:gd fmla="val 0" name="connsiteY0"/>
                <a:gd fmla="val 100000" name="connisteX1"/>
                <a:gd fmla="val 0" name="connsiteY1"/>
                <a:gd fmla="val 100000" name="connisteX2"/>
                <a:gd fmla="val 100000" name="connsiteY2"/>
                <a:gd fmla="val 0" name="connisteX3"/>
                <a:gd fmla="val 100000" name="connsiteY3"/>
                <a:gd fmla="val 0" name="connisteX4"/>
                <a:gd fmla="val 0" name="connsiteY4"/>
              </a:avLst>
              <a:gdLst>
                <a:gd fmla="*/ 0 w 3581400" name="connisteX0-1"/>
                <a:gd fmla="*/ 0 h 6858000" name="connsiteY0-2"/>
                <a:gd fmla="*/ 3581400 w 3581400" name="connisteX1-3"/>
                <a:gd fmla="*/ 0 h 6858000" name="connsiteY1-4"/>
                <a:gd fmla="*/ 3581400 w 3581400" name="connisteX2-5"/>
                <a:gd fmla="*/ 6858000 h 6858000" name="connsiteY2-6"/>
                <a:gd fmla="*/ 0 w 3581400" name="connisteX3-7"/>
                <a:gd fmla="*/ 6858000 h 6858000" name="connsiteY3-8"/>
                <a:gd fmla="*/ 0 w 3581400" name="connisteX4-9"/>
                <a:gd fmla="*/ 0 h 6858000" name="connsiteY4-1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</a:cxnLst>
              <a:rect b="b" l="l" r="r" t="t"/>
              <a:pathLst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  <a:path h="6858000" w="3581400">
                  <a:moveTo>
                    <a:pt x="0" y="0"/>
                  </a:moveTo>
                  <a:lnTo>
                    <a:pt x="3581400" y="0"/>
                  </a:lnTo>
                  <a:lnTo>
                    <a:pt x="35814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>
                      <p:stCondLst>
                        <p:cond delay="indefinite"/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8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9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1">
                      <p:stCondLst>
                        <p:cond delay="indefinite"/>
                      </p:stCondLst>
                      <p:childTnLst>
                        <p:par>
                          <p:cTn fill="hold" id="42">
                            <p:stCondLst>
                              <p:cond delay="0"/>
                            </p:stCondLst>
                            <p:childTnLst>
                              <p:par>
                                <p:cTn fill="hold" id="43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5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6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8">
                      <p:stCondLst>
                        <p:cond delay="indefinite"/>
                      </p:stCondLst>
                      <p:childTnLst>
                        <p:par>
                          <p:cTn fill="hold" id="4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3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55">
                      <p:stCondLst>
                        <p:cond delay="indefinite"/>
                      </p:stCondLst>
                      <p:childTnLst>
                        <p:par>
                          <p:cTn fill="hold" id="56">
                            <p:stCondLst>
                              <p:cond delay="0"/>
                            </p:stCondLst>
                            <p:childTnLst>
                              <p:par>
                                <p:cTn fill="hold" id="5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9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1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62">
                      <p:stCondLst>
                        <p:cond delay="indefinite"/>
                      </p:stCondLst>
                      <p:childTnLst>
                        <p:par>
                          <p:cTn fill="hold" id="63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6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66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67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68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  <p:bldP grpId="0" spid="34"/>
    </p:bld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84775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altLang="zh-CN" lang="en-US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1.</a:t>
            </a:r>
            <a:r>
              <a:rPr altLang="en-US" lang="zh-CN" sz="3200">
                <a:solidFill>
                  <a:srgbClr val="17456C"/>
                </a:solidFill>
                <a:latin charset="-122" panose="02010600030101010101" typeface="庞门正道标题体"/>
                <a:ea charset="-122" panose="02010600030101010101" typeface="庞门正道标题体"/>
              </a:rPr>
              <a:t>“安全第一”：优先保障生命安全</a:t>
            </a:r>
            <a:endParaRPr altLang="en-US" lang="zh-CN" sz="3200">
              <a:solidFill>
                <a:srgbClr val="17456C"/>
              </a:solidFill>
              <a:latin charset="-122" panose="02010600030101010101" typeface="庞门正道标题体"/>
              <a:ea charset="-122" panose="02010600030101010101" typeface="庞门正道标题体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4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475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itchFamily="2" typeface="宋体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en-US" b="1" baseline="0" cap="none" i="0" kern="1200" kumimoji="0" lang="zh-CN" noProof="0" normalizeH="0" spc="0" strike="noStrike" sz="28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二、与采煤机司机岗位密切相关的法律法规 </a:t>
            </a:r>
            <a:endParaRPr altLang="en-US" b="1" baseline="0" cap="none" i="0" kern="1200" kumimoji="0" lang="zh-CN" noProof="0" normalizeH="0" spc="0" strike="noStrike" sz="2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altLang="zh-CN" b="0" baseline="0" cap="none" i="0" kern="1200" kumimoji="0" lang="en-US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3.</a:t>
            </a:r>
            <a:r>
              <a:rPr altLang="en-US" b="0" baseline="0" cap="none" i="0" kern="1200" kumimoji="0" lang="zh-CN" noProof="0" normalizeH="0" spc="0" strike="noStrike" sz="1600" u="none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charset="-122" panose="00000500000000000000" pitchFamily="2" typeface="印品黑体"/>
                <a:ea charset="-122" panose="00000500000000000000" pitchFamily="2" typeface="印品黑体"/>
                <a:cs typeface="+mn-cs"/>
                <a:sym charset="-122" panose="00000500000000000000" pitchFamily="2" typeface="印品黑体"/>
              </a:rPr>
              <a:t>《煤矿安全培训规定》</a:t>
            </a: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  <a:p>
            <a:pPr algn="dist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6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32" name="组合 31"/>
          <p:cNvGrpSpPr/>
          <p:nvPr/>
        </p:nvGrpSpPr>
        <p:grpSpPr>
          <a:xfrm>
            <a:off x="607060" y="1824990"/>
            <a:ext cx="11049000" cy="1920240"/>
            <a:chOff x="956" y="2874"/>
            <a:chExt cx="17400" cy="3024"/>
          </a:xfrm>
        </p:grpSpPr>
        <p:sp>
          <p:nvSpPr>
            <p:cNvPr id="22" name="圆角矩形 21"/>
            <p:cNvSpPr/>
            <p:nvPr/>
          </p:nvSpPr>
          <p:spPr>
            <a:xfrm>
              <a:off x="956" y="2874"/>
              <a:ext cx="17400" cy="3025"/>
            </a:xfrm>
            <a:prstGeom prst="roundRect">
              <a:avLst/>
            </a:prstGeom>
            <a:solidFill>
              <a:srgbClr val="E4E4E4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27" name="文本占位符 4"/>
            <p:cNvSpPr>
              <a:spLocks noGrp="1"/>
            </p:cNvSpPr>
            <p:nvPr>
              <p:custDataLst>
                <p:tags r:id="rId4"/>
              </p:custDataLst>
            </p:nvPr>
          </p:nvSpPr>
          <p:spPr>
            <a:xfrm>
              <a:off x="5019" y="3528"/>
              <a:ext cx="10869" cy="640"/>
            </a:xfrm>
            <a:prstGeom prst="rect">
              <a:avLst/>
            </a:prstGeom>
            <a:noFill/>
          </p:spPr>
          <p:txBody>
            <a:bodyPr anchor="t" bIns="0" lIns="0" rIns="0" rtlCol="0" tIns="0" vert="horz"/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altLang="en-US" b="1" lang="zh-CN" sz="18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煤矿特种作业人员须经专门培训并取得《特种作业操作证》上岗</a:t>
              </a:r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endParaRPr altLang="en-US" b="1" lang="zh-CN" sz="18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1" id="26" name="图片占位符 11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5" y="3308"/>
              <a:ext cx="1920" cy="1920"/>
            </a:xfrm>
            <a:prstGeom prst="rect">
              <a:avLst/>
            </a:prstGeom>
          </p:spPr>
        </p:pic>
      </p:grpSp>
      <p:sp>
        <p:nvSpPr>
          <p:cNvPr id="28" name="文本占位符 5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3187065" y="26466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《煤矿安全培训规定》指出，煤矿特种作业人员（含采煤机司机）必须接受专门培训，经考核合格取得《特种作业操作证》后，方可上岗，新司机需通过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 “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师带徒</a:t>
            </a:r>
            <a:r>
              <a:rPr altLang="zh-CN" lang="en-US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” </a:t>
            </a: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实操培训。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07060" y="3936365"/>
            <a:ext cx="11049000" cy="1920240"/>
            <a:chOff x="956" y="6199"/>
            <a:chExt cx="17400" cy="3024"/>
          </a:xfrm>
        </p:grpSpPr>
        <p:sp>
          <p:nvSpPr>
            <p:cNvPr id="23" name="圆角矩形 22"/>
            <p:cNvSpPr/>
            <p:nvPr/>
          </p:nvSpPr>
          <p:spPr>
            <a:xfrm>
              <a:off x="956" y="6199"/>
              <a:ext cx="17400" cy="3025"/>
            </a:xfrm>
            <a:prstGeom prst="roundRect">
              <a:avLst/>
            </a:prstGeom>
            <a:solidFill>
              <a:srgbClr val="EEEEEE"/>
            </a:solidFill>
            <a:ln>
              <a:solidFill>
                <a:srgbClr val="3F48CC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anchor="ctr" rtlCol="0"/>
            <a:lstStyle>
              <a:defPPr>
                <a:defRPr lang="zh-CN"/>
              </a:defPPr>
              <a:lvl1pPr algn="l" defTabSz="914400" eaLnBrk="1" hangingPunct="1" latinLnBrk="0" marL="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1pPr>
              <a:lvl2pPr algn="l" defTabSz="914400" eaLnBrk="1" hangingPunct="1" latinLnBrk="0" marL="457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2pPr>
              <a:lvl3pPr algn="l" defTabSz="914400" eaLnBrk="1" hangingPunct="1" latinLnBrk="0" marL="914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3pPr>
              <a:lvl4pPr algn="l" defTabSz="914400" eaLnBrk="1" hangingPunct="1" latinLnBrk="0" marL="1371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4pPr>
              <a:lvl5pPr algn="l" defTabSz="914400" eaLnBrk="1" hangingPunct="1" latinLnBrk="0" marL="18288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5pPr>
              <a:lvl6pPr algn="l" defTabSz="914400" eaLnBrk="1" hangingPunct="1" latinLnBrk="0" marL="22860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6pPr>
              <a:lvl7pPr algn="l" defTabSz="914400" eaLnBrk="1" hangingPunct="1" latinLnBrk="0" marL="27432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7pPr>
              <a:lvl8pPr algn="l" defTabSz="914400" eaLnBrk="1" hangingPunct="1" latinLnBrk="0" marL="32004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8pPr>
              <a:lvl9pPr algn="l" defTabSz="914400" eaLnBrk="1" hangingPunct="1" latinLnBrk="0" marL="3657600" rtl="0">
                <a:defRPr kern="1200" sz="1800">
                  <a:solidFill>
                    <a:srgbClr val="FFFFFF"/>
                  </a:solidFill>
                  <a:latin typeface="Calibri"/>
                  <a:ea typeface="+mn-ea"/>
                  <a:cs typeface="+mn-cs"/>
                </a:defRPr>
              </a:lvl9pPr>
            </a:lstStyle>
            <a:p>
              <a:pPr algn="ctr"/>
              <a:endParaRPr altLang="en-US" lang="zh-CN"/>
            </a:p>
          </p:txBody>
        </p:sp>
        <p:sp>
          <p:nvSpPr>
            <p:cNvPr id="30" name="文本占位符 7"/>
            <p:cNvSpPr>
              <a:spLocks noGrp="1"/>
            </p:cNvSpPr>
            <p:nvPr>
              <p:custDataLst>
                <p:tags r:id="rId9"/>
              </p:custDataLst>
            </p:nvPr>
          </p:nvSpPr>
          <p:spPr>
            <a:xfrm>
              <a:off x="5019" y="6688"/>
              <a:ext cx="972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anose="020B0604020202090204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anose="020B0604020202090204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ClrTx/>
                <a:buSzTx/>
              </a:pPr>
              <a:r>
                <a:rPr altLang="en-US" b="1" lang="zh-CN" sz="2000">
                  <a:solidFill>
                    <a:srgbClr val="C00000"/>
                  </a:solidFill>
                  <a:latin charset="-122" panose="020B0503020204020204" pitchFamily="34" typeface="微软雅黑"/>
                  <a:ea charset="-122" panose="020B0503020204020204" pitchFamily="34" typeface="微软雅黑"/>
                </a:rPr>
                <a:t>证书有效期内需定期复审</a:t>
              </a: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  <a:p>
              <a:pPr algn="l">
                <a:buClrTx/>
                <a:buSzTx/>
              </a:pPr>
              <a:endParaRPr altLang="en-US" b="1" lang="zh-CN" sz="2000">
                <a:solidFill>
                  <a:srgbClr val="C00000"/>
                </a:solidFill>
                <a:latin charset="-122" panose="020B0503020204020204" pitchFamily="34" typeface="微软雅黑"/>
                <a:ea charset="-122" panose="020B0503020204020204" pitchFamily="34" typeface="微软雅黑"/>
              </a:endParaRPr>
            </a:p>
          </p:txBody>
        </p:sp>
        <p:pic>
          <p:nvPicPr>
            <p:cNvPr descr="base\assets\2" id="29" name="图片占位符 1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985" y="6736"/>
              <a:ext cx="1920" cy="1920"/>
            </a:xfrm>
            <a:prstGeom prst="rect">
              <a:avLst/>
            </a:prstGeom>
          </p:spPr>
        </p:pic>
      </p:grpSp>
      <p:sp>
        <p:nvSpPr>
          <p:cNvPr id="31" name="文本占位符 8"/>
          <p:cNvSpPr>
            <a:spLocks noGrp="1"/>
          </p:cNvSpPr>
          <p:nvPr>
            <p:custDataLst>
              <p:tags r:id="rId13"/>
            </p:custDataLst>
          </p:nvPr>
        </p:nvSpPr>
        <p:spPr>
          <a:xfrm>
            <a:off x="3187065" y="4653280"/>
            <a:ext cx="7956550" cy="609600"/>
          </a:xfrm>
          <a:prstGeom prst="rect">
            <a:avLst/>
          </a:prstGeom>
          <a:noFill/>
        </p:spPr>
        <p:txBody>
          <a:bodyPr anchor="t" bIns="0" lIns="0" rIns="0" rtlCol="0" tIns="0" vert="horz"/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anose="020B0604020202090204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9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buClrTx/>
              <a:buSzTx/>
              <a:defRPr/>
            </a:pPr>
            <a:r>
              <a:rPr altLang="en-US" lang="zh-CN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charset="-122" panose="020B0503020204020204" pitchFamily="34" typeface="微软雅黑"/>
                <a:ea charset="-122" panose="020B0503020204020204" pitchFamily="34" typeface="微软雅黑"/>
              </a:rPr>
              <a:t>规定明确证书有效期内需定期复审，复审不合格不得继续上岗，采煤机司机需妥善保管操作证，按时参加复审培训，确保证书有效，以保障自身合法上岗。</a:t>
            </a: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  <a:p>
            <a:pPr algn="l">
              <a:lnSpc>
                <a:spcPct val="150000"/>
              </a:lnSpc>
              <a:buClrTx/>
              <a:buSzTx/>
              <a:defRPr/>
            </a:pPr>
            <a:endParaRPr altLang="en-US" lang="zh-CN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charset="-122" panose="020B0503020204020204" pitchFamily="34" typeface="微软雅黑"/>
              <a:ea charset="-122" panose="020B0503020204020204" pitchFamily="34" typeface="微软雅黑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Off x="0" y="0"/>
            <a:chExt cx="21600" cy="2160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>
                      <p:stCondLst>
                        <p:cond delay="indefinite"/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2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33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34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5">
                      <p:stCondLst>
                        <p:cond delay="indefinite"/>
                      </p:stCondLst>
                      <p:childTnLst>
                        <p:par>
                          <p:cTn fill="hold" id="36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7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39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1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2">
                      <p:stCondLst>
                        <p:cond delay="indefinite"/>
                      </p:stCondLst>
                      <p:childTnLst>
                        <p:par>
                          <p:cTn fill="hold" id="43">
                            <p:stCondLst>
                              <p:cond delay="0"/>
                            </p:stCondLst>
                            <p:childTnLst>
                              <p:par>
                                <p:cTn fill="hold" id="44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46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47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48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49">
                      <p:stCondLst>
                        <p:cond delay="indefinite"/>
                      </p:stCondLst>
                      <p:childTnLst>
                        <p:par>
                          <p:cTn fill="hold" id="5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1" nodeType="clickEffect" presetClass="entr" presetID="42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5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 id="53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dur="1000" fill="hold" id="54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1000" fill="hold" id="55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28"/>
      <p:bldP grpId="0" spid="31"/>
    </p:bldLst>
  </p:timing>
</p:sld>
</file>

<file path=ppt/tags/tag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3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VCG41N946085184&quot;}*auto_galley_ai_*1762326556049_20.178_29018ffef74a-slide-4"/>
</p:tagLst>
</file>

<file path=ppt/tags/tag1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1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536092055&quot;}*auto_galley_ai_*1762326556049_20.178_29018ffef74a-slide-5"/>
</p:tagLst>
</file>

<file path=ppt/tags/tag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377394&quot;}*auto_galley_ai_*1762326556049_20.178_29018ffef74a-slide-5"/>
</p:tagLst>
</file>

<file path=ppt/tags/tag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VCG41N615922354&quot;}*auto_galley_ai_*1762326556049_20.178_29018ffef74a-slide-6"/>
</p:tagLst>
</file>

<file path=ppt/tags/tag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VCG41N636427844&quot;}*auto_galley_ai_*1762326556049_20.178_29018ffef74a-slide-6"/>
</p:tagLst>
</file>

<file path=ppt/tags/tag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ags/tag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3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39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ai_type&quot;:&quot;generate_ppt&quot;,&quot;id&quot;:&quot;http://zh-ai-group.ks3-cn-beijing-internal.ksyun.com/image_generate/image_process/production/202511/4cb9a045-eb2b-47fe-b4f2-d1d7a03c1b67.jpg?Expires=1793862563&amp;AWSAccessKeyId=AKLT9NSy7kh8TIS1UzNqLRY2&amp;Signature=LPajOm%2FY%2BtBAUde9w23WXks9QTg%3D&quot;}*auto_qingqiu_ai_*1762326556049_20.178_29018ffef74a-slide-3"/>
</p:tagLst>
</file>

<file path=ppt/tags/tag4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PRESET_TEXT" val="单击此处添加项标题"/>
  <p:tag name="KSO_WM_UNIT_TYPE" val="l_h_a"/>
</p:tagLst>
</file>

<file path=ppt/tags/tag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4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VCG41N517044729&quot;}*auto_galley_ai_*1762326556049_20.178_29018ffef74a-slide-9"/>
</p:tagLst>
</file>

<file path=ppt/tags/tag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46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1"/>
  <p:tag name="KSO_WM_FIGMA_FLAG" val="#fgm#"/>
  <p:tag name="KSO_WM_UNIT_INDEX" val="1_1_1"/>
  <p:tag name="KSO_WM_UNIT_TYPE" val="l_h_x"/>
</p:tagLst>
</file>

<file path=ppt/tags/tag47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49.xml><?xml version="1.0" encoding="utf-8"?>
<p:tagLst xmlns:p="http://schemas.openxmlformats.org/presentationml/2006/main">
  <p:tag name="$PH_EXT" val="1"/>
  <p:tag name="KSO_WM_BEAUTIFY_FLAG" val="#fgm#"/>
  <p:tag name="KSO_WM_DIAGRAM_GROUP_CODE" val="1"/>
  <p:tag name="KSO_WM_FIGMA_DECORATION_INDEX" val="2"/>
  <p:tag name="KSO_WM_FIGMA_FLAG" val="#fgm#"/>
  <p:tag name="KSO_WM_UNIT_INDEX" val="1_2_1"/>
  <p:tag name="KSO_WM_UNIT_TYPE" val="l_h_x"/>
</p:tagLst>
</file>

<file path=ppt/tags/tag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标题"/>
  <p:tag name="KSO_WM_UNIT_TYPE" val="l_h_a"/>
</p:tagLst>
</file>

<file path=ppt/tags/tag50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正文"/>
</p:tagLst>
</file>

<file path=ppt/tags/tag5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c48140ae-2f08-491b-b807-29a534683792.jpg?Expires=1793862564&amp;AWSAccessKeyId=AKLT9NSy7kh8TIS1UzNqLRY2&amp;Signature=i7olgxw3h8s3yqp94tNd947cMjU%3D&quot;}*auto_qingqiu_ai_*1762326556049_20.178_29018ffef74a-slide-12"/>
</p:tagLst>
</file>

<file path=ppt/tags/tag5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3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54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55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ai_type&quot;:&quot;generate_ppt&quot;,&quot;id&quot;:&quot;http://zh-ai-group.ks3-cn-beijing-internal.ksyun.com/image_generate/image_process/production/202511/d5ed7eff-5638-408f-8b6e-404d6dfac85d.jpg?Expires=1793862565&amp;AWSAccessKeyId=AKLT9NSy7kh8TIS1UzNqLRY2&amp;Signature=uEbiYUIWTN0r8y9kX9cAbvNzW8I%3D&quot;}*auto_qingqiu_ai_*1762326556049_20.178_29018ffef74a-slide-14"/>
</p:tagLst>
</file>

<file path=ppt/tags/tag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58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59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ags/tag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PRESET_TEXT" val="单击此处添加项正文"/>
  <p:tag name="KSO_WM_UNIT_TYPE" val="l_h_f"/>
</p:tagLst>
</file>

<file path=ppt/tags/tag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ai_type&quot;:&quot;generate_ppt&quot;,&quot;id&quot;:&quot;http://zh-ai-group.ks3-cn-beijing-internal.ksyun.com/image_generate/image_process/production/202511/630dfe8e-9d16-4851-96fb-a4aaccd24bd2.jpg?Expires=1793862563&amp;AWSAccessKeyId=AKLT9NSy7kh8TIS1UzNqLRY2&amp;Signature=aJl6eF9RDNgYTP4ME0vdOMt%2FkCo%3D&quot;}*auto_qingqiu_ai_*1762326556049_20.178_29018ffef74a-slide-3"/>
</p:tagLst>
</file>

<file path=ppt/tags/tag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标题"/>
  <p:tag name="KSO_WM_UNIT_TYPE" val="l_h_a"/>
</p:tagLst>
</file>

<file path=ppt/tags/tag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PRESET_TEXT" val="单击此处添加项正文"/>
  <p:tag name="KSO_WM_UNIT_TYPE" val="l_h_f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2688</Words>
  <Application>WPS 演示</Application>
  <PresentationFormat>On-screen Show (4:3)</PresentationFormat>
  <Paragraphs>191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2" baseType="lpstr">
      <vt:lpstr>Arial</vt:lpstr>
      <vt:lpstr>宋体</vt:lpstr>
      <vt:lpstr>Wingdings</vt:lpstr>
      <vt:lpstr>庞门正道标题体</vt:lpstr>
      <vt:lpstr>华文宋体</vt:lpstr>
      <vt:lpstr>Calibri</vt:lpstr>
      <vt:lpstr>印品黑体</vt:lpstr>
      <vt:lpstr>Calibri</vt:lpstr>
      <vt:lpstr>微软雅黑</vt:lpstr>
      <vt:lpstr>Helvetica Neue</vt:lpstr>
      <vt:lpstr>宋体-简</vt:lpstr>
      <vt:lpstr>黑体-简</vt:lpstr>
      <vt:lpstr>宋体</vt:lpstr>
      <vt:lpstr>Arial Unicode MS</vt:lpstr>
      <vt:lpstr>汉仪旗黑</vt:lpstr>
      <vt:lpstr>等线</vt:lpstr>
      <vt:lpstr>苹方-简</vt:lpstr>
      <vt:lpstr>Office Theme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2025-12-09T12:36:22Z</dcterms:created>
  <cp:lastModifiedBy>洋葱润润</cp:lastModifiedBy>
  <cp:lastPrinted>2025-12-09T12:36:22Z</cp:lastPrinted>
  <dcterms:modified xsi:type="dcterms:W3CDTF">2025-12-09T12:36:22Z</dcterms:modified>
  <cp:revision>6</cp:revi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3448F3BF8B7D55B410E63769D331CE75_42</vt:lpwstr>
  </property>
  <property fmtid="{D5CDD505-2E9C-101B-9397-08002B2CF9AE}" pid="3" name="KSOProductBuildVer">
    <vt:lpwstr>2052-6.12.1.8654</vt:lpwstr>
  </property>
</Properties>
</file>